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256" r:id="rId2"/>
    <p:sldId id="257" r:id="rId3"/>
    <p:sldId id="258" r:id="rId4"/>
    <p:sldId id="259" r:id="rId5"/>
    <p:sldId id="267" r:id="rId6"/>
    <p:sldId id="268" r:id="rId7"/>
    <p:sldId id="269" r:id="rId8"/>
    <p:sldId id="270" r:id="rId9"/>
    <p:sldId id="261" r:id="rId10"/>
    <p:sldId id="271" r:id="rId11"/>
    <p:sldId id="264" r:id="rId12"/>
    <p:sldId id="265" r:id="rId13"/>
    <p:sldId id="272"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2160" autoAdjust="0"/>
  </p:normalViewPr>
  <p:slideViewPr>
    <p:cSldViewPr snapToGrid="0">
      <p:cViewPr varScale="1">
        <p:scale>
          <a:sx n="66" d="100"/>
          <a:sy n="66" d="100"/>
        </p:scale>
        <p:origin x="90" y="174"/>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anjay%20Kukreja\AppData\Roaming\Microsoft\Excel\Book1%20(version%201).xlsb"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anjay%20Kukreja\Documents\Aryan%20Documents\Studies\Schoolwork\Grade%2012\ICS4U1\SAS%20OnDemand%20for%20Academics\SAS%20Final%20Project\Scrap%20Excel%20File.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anjay%20Kukreja\Documents\Aryan%20Documents\Studies\Schoolwork\Grade%2012\ICS4U1\SAS%20OnDemand%20for%20Academics\SAS%20Final%20Project\Scrap%20Excel%20File.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smtClean="0"/>
              <a:t>Breakdown of Apprentices</a:t>
            </a:r>
            <a:r>
              <a:rPr lang="en-US" baseline="0" dirty="0" smtClean="0"/>
              <a:t> in Ontario by Status of Completion</a:t>
            </a:r>
            <a:endParaRPr lang="en-US"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Sheet1!$A$13</c:f>
              <c:strCache>
                <c:ptCount val="1"/>
                <c:pt idx="0">
                  <c:v>Continuing Program</c:v>
                </c:pt>
              </c:strCache>
            </c:strRef>
          </c:tx>
          <c:spPr>
            <a:solidFill>
              <a:schemeClr val="accent1"/>
            </a:solidFill>
            <a:ln>
              <a:noFill/>
            </a:ln>
            <a:effectLst/>
          </c:spPr>
          <c:invertIfNegative val="0"/>
          <c:cat>
            <c:numRef>
              <c:f>Sheet1!$B$12:$F$12</c:f>
              <c:numCache>
                <c:formatCode>General</c:formatCode>
                <c:ptCount val="5"/>
                <c:pt idx="0">
                  <c:v>2015</c:v>
                </c:pt>
                <c:pt idx="1">
                  <c:v>2014</c:v>
                </c:pt>
                <c:pt idx="2">
                  <c:v>2013</c:v>
                </c:pt>
                <c:pt idx="3">
                  <c:v>2012</c:v>
                </c:pt>
                <c:pt idx="4">
                  <c:v>2011</c:v>
                </c:pt>
              </c:numCache>
            </c:numRef>
          </c:cat>
          <c:val>
            <c:numRef>
              <c:f>Sheet1!$B$13:$F$13</c:f>
              <c:numCache>
                <c:formatCode>#,##0</c:formatCode>
                <c:ptCount val="5"/>
                <c:pt idx="0">
                  <c:v>94767</c:v>
                </c:pt>
                <c:pt idx="1">
                  <c:v>125231</c:v>
                </c:pt>
                <c:pt idx="2">
                  <c:v>121788</c:v>
                </c:pt>
                <c:pt idx="3">
                  <c:v>143498</c:v>
                </c:pt>
                <c:pt idx="4">
                  <c:v>134676</c:v>
                </c:pt>
              </c:numCache>
            </c:numRef>
          </c:val>
        </c:ser>
        <c:ser>
          <c:idx val="1"/>
          <c:order val="1"/>
          <c:tx>
            <c:strRef>
              <c:f>Sheet1!$A$14</c:f>
              <c:strCache>
                <c:ptCount val="1"/>
                <c:pt idx="0">
                  <c:v>Completed Program</c:v>
                </c:pt>
              </c:strCache>
            </c:strRef>
          </c:tx>
          <c:spPr>
            <a:solidFill>
              <a:schemeClr val="accent2"/>
            </a:solidFill>
            <a:ln>
              <a:noFill/>
            </a:ln>
            <a:effectLst/>
          </c:spPr>
          <c:invertIfNegative val="0"/>
          <c:cat>
            <c:numRef>
              <c:f>Sheet1!$B$12:$F$12</c:f>
              <c:numCache>
                <c:formatCode>General</c:formatCode>
                <c:ptCount val="5"/>
                <c:pt idx="0">
                  <c:v>2015</c:v>
                </c:pt>
                <c:pt idx="1">
                  <c:v>2014</c:v>
                </c:pt>
                <c:pt idx="2">
                  <c:v>2013</c:v>
                </c:pt>
                <c:pt idx="3">
                  <c:v>2012</c:v>
                </c:pt>
                <c:pt idx="4">
                  <c:v>2011</c:v>
                </c:pt>
              </c:numCache>
            </c:numRef>
          </c:cat>
          <c:val>
            <c:numRef>
              <c:f>Sheet1!$B$14:$F$14</c:f>
              <c:numCache>
                <c:formatCode>#,##0</c:formatCode>
                <c:ptCount val="5"/>
                <c:pt idx="0">
                  <c:v>9915</c:v>
                </c:pt>
                <c:pt idx="1">
                  <c:v>11619</c:v>
                </c:pt>
                <c:pt idx="2">
                  <c:v>17706</c:v>
                </c:pt>
                <c:pt idx="3">
                  <c:v>11064</c:v>
                </c:pt>
                <c:pt idx="4">
                  <c:v>10158</c:v>
                </c:pt>
              </c:numCache>
            </c:numRef>
          </c:val>
        </c:ser>
        <c:ser>
          <c:idx val="2"/>
          <c:order val="2"/>
          <c:tx>
            <c:strRef>
              <c:f>Sheet1!$A$15</c:f>
              <c:strCache>
                <c:ptCount val="1"/>
                <c:pt idx="0">
                  <c:v>Discontinued Program</c:v>
                </c:pt>
              </c:strCache>
            </c:strRef>
          </c:tx>
          <c:spPr>
            <a:solidFill>
              <a:schemeClr val="accent3"/>
            </a:solidFill>
            <a:ln>
              <a:noFill/>
            </a:ln>
            <a:effectLst/>
          </c:spPr>
          <c:invertIfNegative val="0"/>
          <c:cat>
            <c:numRef>
              <c:f>Sheet1!$B$12:$F$12</c:f>
              <c:numCache>
                <c:formatCode>General</c:formatCode>
                <c:ptCount val="5"/>
                <c:pt idx="0">
                  <c:v>2015</c:v>
                </c:pt>
                <c:pt idx="1">
                  <c:v>2014</c:v>
                </c:pt>
                <c:pt idx="2">
                  <c:v>2013</c:v>
                </c:pt>
                <c:pt idx="3">
                  <c:v>2012</c:v>
                </c:pt>
                <c:pt idx="4">
                  <c:v>2011</c:v>
                </c:pt>
              </c:numCache>
            </c:numRef>
          </c:cat>
          <c:val>
            <c:numRef>
              <c:f>Sheet1!$B$15:$F$15</c:f>
              <c:numCache>
                <c:formatCode>General</c:formatCode>
                <c:ptCount val="5"/>
                <c:pt idx="0" formatCode="#,##0">
                  <c:v>28406</c:v>
                </c:pt>
                <c:pt idx="1">
                  <c:v>7555</c:v>
                </c:pt>
                <c:pt idx="2" formatCode="#,##0">
                  <c:v>32666</c:v>
                </c:pt>
                <c:pt idx="3" formatCode="#,##0">
                  <c:v>9424</c:v>
                </c:pt>
                <c:pt idx="4" formatCode="#,##0">
                  <c:v>8470</c:v>
                </c:pt>
              </c:numCache>
            </c:numRef>
          </c:val>
        </c:ser>
        <c:ser>
          <c:idx val="3"/>
          <c:order val="3"/>
          <c:tx>
            <c:strRef>
              <c:f>Sheet1!$A$16</c:f>
              <c:strCache>
                <c:ptCount val="1"/>
                <c:pt idx="0">
                  <c:v>Total Individuals</c:v>
                </c:pt>
              </c:strCache>
            </c:strRef>
          </c:tx>
          <c:spPr>
            <a:solidFill>
              <a:schemeClr val="accent4"/>
            </a:solidFill>
            <a:ln>
              <a:noFill/>
            </a:ln>
            <a:effectLst/>
          </c:spPr>
          <c:invertIfNegative val="0"/>
          <c:cat>
            <c:numRef>
              <c:f>Sheet1!$B$12:$F$12</c:f>
              <c:numCache>
                <c:formatCode>General</c:formatCode>
                <c:ptCount val="5"/>
                <c:pt idx="0">
                  <c:v>2015</c:v>
                </c:pt>
                <c:pt idx="1">
                  <c:v>2014</c:v>
                </c:pt>
                <c:pt idx="2">
                  <c:v>2013</c:v>
                </c:pt>
                <c:pt idx="3">
                  <c:v>2012</c:v>
                </c:pt>
                <c:pt idx="4">
                  <c:v>2011</c:v>
                </c:pt>
              </c:numCache>
            </c:numRef>
          </c:cat>
          <c:val>
            <c:numRef>
              <c:f>Sheet1!$B$16:$F$16</c:f>
              <c:numCache>
                <c:formatCode>#,##0</c:formatCode>
                <c:ptCount val="5"/>
                <c:pt idx="0">
                  <c:v>133449</c:v>
                </c:pt>
                <c:pt idx="1">
                  <c:v>144827</c:v>
                </c:pt>
                <c:pt idx="2">
                  <c:v>172559</c:v>
                </c:pt>
                <c:pt idx="3">
                  <c:v>164426</c:v>
                </c:pt>
                <c:pt idx="4">
                  <c:v>153767</c:v>
                </c:pt>
              </c:numCache>
            </c:numRef>
          </c:val>
        </c:ser>
        <c:ser>
          <c:idx val="4"/>
          <c:order val="4"/>
          <c:tx>
            <c:strRef>
              <c:f>Sheet1!$A$17</c:f>
              <c:strCache>
                <c:ptCount val="1"/>
                <c:pt idx="0">
                  <c:v>Total Excluding Discontinued</c:v>
                </c:pt>
              </c:strCache>
            </c:strRef>
          </c:tx>
          <c:spPr>
            <a:solidFill>
              <a:schemeClr val="accent5"/>
            </a:solidFill>
            <a:ln>
              <a:noFill/>
            </a:ln>
            <a:effectLst/>
          </c:spPr>
          <c:invertIfNegative val="0"/>
          <c:cat>
            <c:numRef>
              <c:f>Sheet1!$B$12:$F$12</c:f>
              <c:numCache>
                <c:formatCode>General</c:formatCode>
                <c:ptCount val="5"/>
                <c:pt idx="0">
                  <c:v>2015</c:v>
                </c:pt>
                <c:pt idx="1">
                  <c:v>2014</c:v>
                </c:pt>
                <c:pt idx="2">
                  <c:v>2013</c:v>
                </c:pt>
                <c:pt idx="3">
                  <c:v>2012</c:v>
                </c:pt>
                <c:pt idx="4">
                  <c:v>2011</c:v>
                </c:pt>
              </c:numCache>
            </c:numRef>
          </c:cat>
          <c:val>
            <c:numRef>
              <c:f>Sheet1!$B$17:$F$17</c:f>
              <c:numCache>
                <c:formatCode>#,##0</c:formatCode>
                <c:ptCount val="5"/>
                <c:pt idx="0">
                  <c:v>104682</c:v>
                </c:pt>
                <c:pt idx="1">
                  <c:v>136850</c:v>
                </c:pt>
                <c:pt idx="2">
                  <c:v>139494</c:v>
                </c:pt>
                <c:pt idx="3">
                  <c:v>154562</c:v>
                </c:pt>
                <c:pt idx="4">
                  <c:v>144834</c:v>
                </c:pt>
              </c:numCache>
            </c:numRef>
          </c:val>
        </c:ser>
        <c:dLbls>
          <c:showLegendKey val="0"/>
          <c:showVal val="0"/>
          <c:showCatName val="0"/>
          <c:showSerName val="0"/>
          <c:showPercent val="0"/>
          <c:showBubbleSize val="0"/>
        </c:dLbls>
        <c:gapWidth val="182"/>
        <c:axId val="324904856"/>
        <c:axId val="324906424"/>
      </c:barChart>
      <c:catAx>
        <c:axId val="3249048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24906424"/>
        <c:crosses val="autoZero"/>
        <c:auto val="1"/>
        <c:lblAlgn val="ctr"/>
        <c:lblOffset val="100"/>
        <c:noMultiLvlLbl val="0"/>
      </c:catAx>
      <c:valAx>
        <c:axId val="324906424"/>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2490485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29348600174978129"/>
          <c:y val="2.7777777777777776E-2"/>
        </c:manualLayout>
      </c:layout>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8.0949189585899153E-2"/>
          <c:y val="0.19836193552728987"/>
          <c:w val="0.86694584384932594"/>
          <c:h val="0.72444893106310426"/>
        </c:manualLayout>
      </c:layout>
      <c:scatterChart>
        <c:scatterStyle val="lineMarker"/>
        <c:varyColors val="0"/>
        <c:ser>
          <c:idx val="0"/>
          <c:order val="0"/>
          <c:tx>
            <c:strRef>
              <c:f>Sheet1!$H$10</c:f>
              <c:strCache>
                <c:ptCount val="1"/>
                <c:pt idx="0">
                  <c:v>Mean Age of Participants</c:v>
                </c:pt>
              </c:strCache>
            </c:strRef>
          </c:tx>
          <c:spPr>
            <a:ln w="25400" cap="rnd">
              <a:noFill/>
              <a:round/>
            </a:ln>
            <a:effectLst/>
          </c:spPr>
          <c:marker>
            <c:symbol val="diamond"/>
            <c:size val="10"/>
            <c:spPr>
              <a:solidFill>
                <a:schemeClr val="accent1"/>
              </a:solidFill>
              <a:ln w="9525">
                <a:solidFill>
                  <a:schemeClr val="accent1"/>
                </a:solidFill>
                <a:round/>
              </a:ln>
              <a:effectLst/>
            </c:spPr>
          </c:marker>
          <c:trendline>
            <c:spPr>
              <a:ln w="9525" cap="rnd">
                <a:solidFill>
                  <a:schemeClr val="accent1"/>
                </a:solidFill>
              </a:ln>
              <a:effectLst/>
            </c:spPr>
            <c:trendlineType val="linear"/>
            <c:dispRSqr val="0"/>
            <c:dispEq val="0"/>
          </c:trendline>
          <c:trendline>
            <c:spPr>
              <a:ln w="22225" cap="rnd">
                <a:solidFill>
                  <a:schemeClr val="accent1">
                    <a:lumMod val="40000"/>
                    <a:lumOff val="60000"/>
                  </a:schemeClr>
                </a:solidFill>
              </a:ln>
              <a:effectLst/>
            </c:spPr>
            <c:trendlineType val="linear"/>
            <c:dispRSqr val="0"/>
            <c:dispEq val="0"/>
          </c:trendline>
          <c:xVal>
            <c:numRef>
              <c:f>Sheet1!$I$9:$M$9</c:f>
              <c:numCache>
                <c:formatCode>General</c:formatCode>
                <c:ptCount val="5"/>
                <c:pt idx="0">
                  <c:v>2011</c:v>
                </c:pt>
                <c:pt idx="1">
                  <c:v>2012</c:v>
                </c:pt>
                <c:pt idx="2">
                  <c:v>2013</c:v>
                </c:pt>
                <c:pt idx="3">
                  <c:v>2014</c:v>
                </c:pt>
                <c:pt idx="4">
                  <c:v>2015</c:v>
                </c:pt>
              </c:numCache>
            </c:numRef>
          </c:xVal>
          <c:yVal>
            <c:numRef>
              <c:f>Sheet1!$I$10:$M$10</c:f>
              <c:numCache>
                <c:formatCode>General</c:formatCode>
                <c:ptCount val="5"/>
                <c:pt idx="0">
                  <c:v>30.93</c:v>
                </c:pt>
                <c:pt idx="1">
                  <c:v>31.14</c:v>
                </c:pt>
                <c:pt idx="2">
                  <c:v>31.56</c:v>
                </c:pt>
                <c:pt idx="3">
                  <c:v>31.61</c:v>
                </c:pt>
                <c:pt idx="4">
                  <c:v>31.52</c:v>
                </c:pt>
              </c:numCache>
            </c:numRef>
          </c:yVal>
          <c:smooth val="0"/>
        </c:ser>
        <c:dLbls>
          <c:showLegendKey val="0"/>
          <c:showVal val="0"/>
          <c:showCatName val="0"/>
          <c:showSerName val="0"/>
          <c:showPercent val="0"/>
          <c:showBubbleSize val="0"/>
        </c:dLbls>
        <c:axId val="324905640"/>
        <c:axId val="362742840"/>
      </c:scatterChart>
      <c:valAx>
        <c:axId val="324905640"/>
        <c:scaling>
          <c:orientation val="minMax"/>
        </c:scaling>
        <c:delete val="0"/>
        <c:axPos val="b"/>
        <c:majorGridlines>
          <c:spPr>
            <a:ln w="0"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2742840"/>
        <c:crosses val="autoZero"/>
        <c:crossBetween val="midCat"/>
        <c:majorUnit val="1"/>
      </c:valAx>
      <c:valAx>
        <c:axId val="362742840"/>
        <c:scaling>
          <c:orientation val="minMax"/>
          <c:max val="55"/>
          <c:min val="16"/>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24905640"/>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600"/>
              <a:t>Job Vacancies</a:t>
            </a:r>
            <a:r>
              <a:rPr lang="en-US" sz="1600" baseline="0"/>
              <a:t> Per Sector</a:t>
            </a:r>
            <a:endParaRPr lang="en-US" sz="1600"/>
          </a:p>
        </c:rich>
      </c:tx>
      <c:layout/>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stacked"/>
        <c:varyColors val="0"/>
        <c:ser>
          <c:idx val="0"/>
          <c:order val="0"/>
          <c:tx>
            <c:strRef>
              <c:f>Sheet1!$AB$34</c:f>
              <c:strCache>
                <c:ptCount val="1"/>
                <c:pt idx="0">
                  <c:v>Mean # of Vacancies</c:v>
                </c:pt>
              </c:strCache>
            </c:strRef>
          </c:tx>
          <c:spPr>
            <a:solidFill>
              <a:schemeClr val="accent1"/>
            </a:solidFill>
            <a:ln>
              <a:noFill/>
            </a:ln>
            <a:effectLst/>
          </c:spPr>
          <c:invertIfNegative val="0"/>
          <c:cat>
            <c:strRef>
              <c:f>Sheet1!$AA$35:$AA$38</c:f>
              <c:strCache>
                <c:ptCount val="4"/>
                <c:pt idx="0">
                  <c:v>Auto</c:v>
                </c:pt>
                <c:pt idx="1">
                  <c:v>Constr</c:v>
                </c:pt>
                <c:pt idx="2">
                  <c:v>Indust</c:v>
                </c:pt>
                <c:pt idx="3">
                  <c:v>Servc</c:v>
                </c:pt>
              </c:strCache>
            </c:strRef>
          </c:cat>
          <c:val>
            <c:numRef>
              <c:f>Sheet1!$AB$35:$AB$38</c:f>
              <c:numCache>
                <c:formatCode>General</c:formatCode>
                <c:ptCount val="4"/>
                <c:pt idx="0">
                  <c:v>780</c:v>
                </c:pt>
                <c:pt idx="1">
                  <c:v>1068</c:v>
                </c:pt>
                <c:pt idx="2">
                  <c:v>468</c:v>
                </c:pt>
                <c:pt idx="3">
                  <c:v>1787</c:v>
                </c:pt>
              </c:numCache>
            </c:numRef>
          </c:val>
        </c:ser>
        <c:ser>
          <c:idx val="1"/>
          <c:order val="1"/>
          <c:tx>
            <c:strRef>
              <c:f>Sheet1!$AC$34</c:f>
              <c:strCache>
                <c:ptCount val="1"/>
                <c:pt idx="0">
                  <c:v>Lowest # of Vacancies</c:v>
                </c:pt>
              </c:strCache>
            </c:strRef>
          </c:tx>
          <c:spPr>
            <a:solidFill>
              <a:schemeClr val="accent5">
                <a:lumMod val="75000"/>
              </a:schemeClr>
            </a:solidFill>
            <a:ln>
              <a:noFill/>
            </a:ln>
            <a:effectLst/>
          </c:spPr>
          <c:invertIfNegative val="0"/>
          <c:cat>
            <c:strRef>
              <c:f>Sheet1!$AA$35:$AA$38</c:f>
              <c:strCache>
                <c:ptCount val="4"/>
                <c:pt idx="0">
                  <c:v>Auto</c:v>
                </c:pt>
                <c:pt idx="1">
                  <c:v>Constr</c:v>
                </c:pt>
                <c:pt idx="2">
                  <c:v>Indust</c:v>
                </c:pt>
                <c:pt idx="3">
                  <c:v>Servc</c:v>
                </c:pt>
              </c:strCache>
            </c:strRef>
          </c:cat>
          <c:val>
            <c:numRef>
              <c:f>Sheet1!$AC$35:$AC$38</c:f>
              <c:numCache>
                <c:formatCode>General</c:formatCode>
                <c:ptCount val="4"/>
                <c:pt idx="0">
                  <c:v>323</c:v>
                </c:pt>
                <c:pt idx="1">
                  <c:v>78</c:v>
                </c:pt>
                <c:pt idx="2">
                  <c:v>48</c:v>
                </c:pt>
                <c:pt idx="3">
                  <c:v>203</c:v>
                </c:pt>
              </c:numCache>
            </c:numRef>
          </c:val>
        </c:ser>
        <c:ser>
          <c:idx val="2"/>
          <c:order val="2"/>
          <c:tx>
            <c:strRef>
              <c:f>Sheet1!$AD$34</c:f>
              <c:strCache>
                <c:ptCount val="1"/>
                <c:pt idx="0">
                  <c:v>Highest Number of Vacancies</c:v>
                </c:pt>
              </c:strCache>
            </c:strRef>
          </c:tx>
          <c:spPr>
            <a:solidFill>
              <a:schemeClr val="accent3"/>
            </a:solidFill>
            <a:ln>
              <a:noFill/>
            </a:ln>
            <a:effectLst/>
          </c:spPr>
          <c:invertIfNegative val="0"/>
          <c:cat>
            <c:strRef>
              <c:f>Sheet1!$AA$35:$AA$38</c:f>
              <c:strCache>
                <c:ptCount val="4"/>
                <c:pt idx="0">
                  <c:v>Auto</c:v>
                </c:pt>
                <c:pt idx="1">
                  <c:v>Constr</c:v>
                </c:pt>
                <c:pt idx="2">
                  <c:v>Indust</c:v>
                </c:pt>
                <c:pt idx="3">
                  <c:v>Servc</c:v>
                </c:pt>
              </c:strCache>
            </c:strRef>
          </c:cat>
          <c:val>
            <c:numRef>
              <c:f>Sheet1!$AD$35:$AD$38</c:f>
              <c:numCache>
                <c:formatCode>General</c:formatCode>
                <c:ptCount val="4"/>
                <c:pt idx="0">
                  <c:v>925</c:v>
                </c:pt>
                <c:pt idx="1">
                  <c:v>2423</c:v>
                </c:pt>
                <c:pt idx="2">
                  <c:v>3603</c:v>
                </c:pt>
                <c:pt idx="3">
                  <c:v>8092</c:v>
                </c:pt>
              </c:numCache>
            </c:numRef>
          </c:val>
        </c:ser>
        <c:dLbls>
          <c:showLegendKey val="0"/>
          <c:showVal val="0"/>
          <c:showCatName val="0"/>
          <c:showSerName val="0"/>
          <c:showPercent val="0"/>
          <c:showBubbleSize val="0"/>
        </c:dLbls>
        <c:gapWidth val="150"/>
        <c:overlap val="100"/>
        <c:axId val="409438168"/>
        <c:axId val="409435032"/>
      </c:barChart>
      <c:catAx>
        <c:axId val="4094381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409435032"/>
        <c:crosses val="autoZero"/>
        <c:auto val="1"/>
        <c:lblAlgn val="ctr"/>
        <c:lblOffset val="100"/>
        <c:noMultiLvlLbl val="0"/>
      </c:catAx>
      <c:valAx>
        <c:axId val="40943503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943816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600"/>
              <a:t>Pay Scales</a:t>
            </a:r>
            <a:r>
              <a:rPr lang="en-US" sz="1600" baseline="0"/>
              <a:t> By Sector</a:t>
            </a:r>
            <a:endParaRPr lang="en-US" sz="1600"/>
          </a:p>
        </c:rich>
      </c:tx>
      <c:layout/>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Sheet1!$AB$40</c:f>
              <c:strCache>
                <c:ptCount val="1"/>
                <c:pt idx="0">
                  <c:v>Mean Wage Amount</c:v>
                </c:pt>
              </c:strCache>
            </c:strRef>
          </c:tx>
          <c:spPr>
            <a:solidFill>
              <a:schemeClr val="accent1"/>
            </a:solidFill>
            <a:ln>
              <a:noFill/>
            </a:ln>
            <a:effectLst/>
          </c:spPr>
          <c:invertIfNegative val="0"/>
          <c:cat>
            <c:strRef>
              <c:f>Sheet1!$AA$41:$AA$44</c:f>
              <c:strCache>
                <c:ptCount val="4"/>
                <c:pt idx="0">
                  <c:v>Auto</c:v>
                </c:pt>
                <c:pt idx="1">
                  <c:v>Constr</c:v>
                </c:pt>
                <c:pt idx="2">
                  <c:v>Indust</c:v>
                </c:pt>
                <c:pt idx="3">
                  <c:v>Servc</c:v>
                </c:pt>
              </c:strCache>
            </c:strRef>
          </c:cat>
          <c:val>
            <c:numRef>
              <c:f>Sheet1!$AB$41:$AB$44</c:f>
              <c:numCache>
                <c:formatCode>General</c:formatCode>
                <c:ptCount val="4"/>
                <c:pt idx="0">
                  <c:v>22.43</c:v>
                </c:pt>
                <c:pt idx="1">
                  <c:v>22.11</c:v>
                </c:pt>
                <c:pt idx="2">
                  <c:v>22.73</c:v>
                </c:pt>
                <c:pt idx="3">
                  <c:v>17.22</c:v>
                </c:pt>
              </c:numCache>
            </c:numRef>
          </c:val>
        </c:ser>
        <c:ser>
          <c:idx val="1"/>
          <c:order val="1"/>
          <c:tx>
            <c:strRef>
              <c:f>Sheet1!$AC$40</c:f>
              <c:strCache>
                <c:ptCount val="1"/>
                <c:pt idx="0">
                  <c:v>Smallest Wage Value</c:v>
                </c:pt>
              </c:strCache>
            </c:strRef>
          </c:tx>
          <c:spPr>
            <a:solidFill>
              <a:schemeClr val="accent5">
                <a:lumMod val="75000"/>
              </a:schemeClr>
            </a:solidFill>
            <a:ln>
              <a:noFill/>
            </a:ln>
            <a:effectLst/>
          </c:spPr>
          <c:invertIfNegative val="0"/>
          <c:cat>
            <c:strRef>
              <c:f>Sheet1!$AA$41:$AA$44</c:f>
              <c:strCache>
                <c:ptCount val="4"/>
                <c:pt idx="0">
                  <c:v>Auto</c:v>
                </c:pt>
                <c:pt idx="1">
                  <c:v>Constr</c:v>
                </c:pt>
                <c:pt idx="2">
                  <c:v>Indust</c:v>
                </c:pt>
                <c:pt idx="3">
                  <c:v>Servc</c:v>
                </c:pt>
              </c:strCache>
            </c:strRef>
          </c:cat>
          <c:val>
            <c:numRef>
              <c:f>Sheet1!$AC$41:$AC$44</c:f>
              <c:numCache>
                <c:formatCode>General</c:formatCode>
                <c:ptCount val="4"/>
                <c:pt idx="0">
                  <c:v>19.05</c:v>
                </c:pt>
                <c:pt idx="1">
                  <c:v>15.91</c:v>
                </c:pt>
                <c:pt idx="2">
                  <c:v>15.75</c:v>
                </c:pt>
                <c:pt idx="3">
                  <c:v>11.65</c:v>
                </c:pt>
              </c:numCache>
            </c:numRef>
          </c:val>
        </c:ser>
        <c:ser>
          <c:idx val="2"/>
          <c:order val="2"/>
          <c:tx>
            <c:strRef>
              <c:f>Sheet1!$AD$40</c:f>
              <c:strCache>
                <c:ptCount val="1"/>
                <c:pt idx="0">
                  <c:v>Largest Wage Value</c:v>
                </c:pt>
              </c:strCache>
            </c:strRef>
          </c:tx>
          <c:spPr>
            <a:solidFill>
              <a:schemeClr val="accent3"/>
            </a:solidFill>
            <a:ln>
              <a:noFill/>
            </a:ln>
            <a:effectLst/>
          </c:spPr>
          <c:invertIfNegative val="0"/>
          <c:cat>
            <c:strRef>
              <c:f>Sheet1!$AA$41:$AA$44</c:f>
              <c:strCache>
                <c:ptCount val="4"/>
                <c:pt idx="0">
                  <c:v>Auto</c:v>
                </c:pt>
                <c:pt idx="1">
                  <c:v>Constr</c:v>
                </c:pt>
                <c:pt idx="2">
                  <c:v>Indust</c:v>
                </c:pt>
                <c:pt idx="3">
                  <c:v>Servc</c:v>
                </c:pt>
              </c:strCache>
            </c:strRef>
          </c:cat>
          <c:val>
            <c:numRef>
              <c:f>Sheet1!$AD$41:$AD$44</c:f>
              <c:numCache>
                <c:formatCode>General</c:formatCode>
                <c:ptCount val="4"/>
                <c:pt idx="0">
                  <c:v>26.74</c:v>
                </c:pt>
                <c:pt idx="1">
                  <c:v>26.74</c:v>
                </c:pt>
                <c:pt idx="2">
                  <c:v>29.98</c:v>
                </c:pt>
                <c:pt idx="3">
                  <c:v>34.25</c:v>
                </c:pt>
              </c:numCache>
            </c:numRef>
          </c:val>
        </c:ser>
        <c:dLbls>
          <c:showLegendKey val="0"/>
          <c:showVal val="0"/>
          <c:showCatName val="0"/>
          <c:showSerName val="0"/>
          <c:showPercent val="0"/>
          <c:showBubbleSize val="0"/>
        </c:dLbls>
        <c:gapWidth val="150"/>
        <c:overlap val="100"/>
        <c:axId val="409914568"/>
        <c:axId val="409914960"/>
      </c:barChart>
      <c:catAx>
        <c:axId val="4099145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9914960"/>
        <c:crosses val="autoZero"/>
        <c:auto val="1"/>
        <c:lblAlgn val="ctr"/>
        <c:lblOffset val="100"/>
        <c:noMultiLvlLbl val="0"/>
      </c:catAx>
      <c:valAx>
        <c:axId val="4099149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40991456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1">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475077-A074-4E8C-B45E-964494945228}" type="datetimeFigureOut">
              <a:rPr lang="en-US"/>
              <a:t>05-Jun-17</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E4C80B-8910-445E-8D30-7A590951118B}" type="slidenum">
              <a:rPr/>
              <a:t>‹#›</a:t>
            </a:fld>
            <a:endParaRPr/>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48A4-4B96-49F4-8C25-4C9D06114B2C}" type="datetimeFigureOut">
              <a:rPr lang="en-US"/>
              <a:t>05-Jun-17</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F1E7-4EFD-4BFF-B438-FCD52FD36B17}" type="slidenum">
              <a:rPr/>
              <a:t>‹#›</a:t>
            </a:fld>
            <a:endParaRPr/>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2</a:t>
            </a:fld>
            <a:endParaRPr lang="en-US"/>
          </a:p>
        </p:txBody>
      </p:sp>
    </p:spTree>
    <p:extLst>
      <p:ext uri="{BB962C8B-B14F-4D97-AF65-F5344CB8AC3E}">
        <p14:creationId xmlns:p14="http://schemas.microsoft.com/office/powerpoint/2010/main" val="15148299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4</a:t>
            </a:fld>
            <a:endParaRPr lang="en-US"/>
          </a:p>
        </p:txBody>
      </p:sp>
    </p:spTree>
    <p:extLst>
      <p:ext uri="{BB962C8B-B14F-4D97-AF65-F5344CB8AC3E}">
        <p14:creationId xmlns:p14="http://schemas.microsoft.com/office/powerpoint/2010/main" val="3855036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Establish hypothesis</a:t>
            </a:r>
            <a:r>
              <a:rPr lang="en-US" baseline="0" dirty="0"/>
              <a:t> before you begin the experiment. This should be your best educated guess based on your research.</a:t>
            </a:r>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9</a:t>
            </a:fld>
            <a:endParaRPr lang="en-US"/>
          </a:p>
        </p:txBody>
      </p:sp>
    </p:spTree>
    <p:extLst>
      <p:ext uri="{BB962C8B-B14F-4D97-AF65-F5344CB8AC3E}">
        <p14:creationId xmlns:p14="http://schemas.microsoft.com/office/powerpoint/2010/main" val="18621778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09600" y="4740333"/>
            <a:ext cx="10972800" cy="1263534"/>
          </a:xfrm>
        </p:spPr>
        <p:txBody>
          <a:bodyPr anchor="ctr">
            <a:normAutofit/>
          </a:bodyPr>
          <a:lstStyle>
            <a:lvl1pPr algn="l">
              <a:defRPr sz="5800"/>
            </a:lvl1pPr>
          </a:lstStyle>
          <a:p>
            <a:r>
              <a:rPr lang="en-US" smtClean="0"/>
              <a:t>Click to edit Master title style</a:t>
            </a:r>
            <a:endParaRPr dirty="0"/>
          </a:p>
        </p:txBody>
      </p:sp>
      <p:cxnSp>
        <p:nvCxnSpPr>
          <p:cNvPr id="8" name="Straight Connector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09600" y="6286500"/>
            <a:ext cx="10972800" cy="457200"/>
          </a:xfrm>
        </p:spPr>
        <p:txBody>
          <a:bodyPr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dirty="0"/>
          </a:p>
        </p:txBody>
      </p:sp>
      <p:pic>
        <p:nvPicPr>
          <p:cNvPr id="9" name="Picture 8" descr="Closeup of test tubes"/>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524" y="0"/>
            <a:ext cx="12188952" cy="4571999"/>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05-Jun-17</a:t>
            </a:fld>
            <a:endParaRPr/>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486900" y="685800"/>
            <a:ext cx="2324100" cy="5486399"/>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838199" y="685800"/>
            <a:ext cx="8105775" cy="548639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05-Jun-17</a:t>
            </a:fld>
            <a:endParaRPr/>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05-Jun-17</a:t>
            </a:fld>
            <a:endParaRPr/>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09600" y="3153095"/>
            <a:ext cx="10972800" cy="2286000"/>
          </a:xfrm>
        </p:spPr>
        <p:txBody>
          <a:bodyPr anchor="b">
            <a:normAutofit/>
          </a:bodyPr>
          <a:lstStyle>
            <a:lvl1pPr>
              <a:defRPr sz="5800" b="0"/>
            </a:lvl1pPr>
          </a:lstStyle>
          <a:p>
            <a:r>
              <a:rPr lang="en-US" smtClean="0"/>
              <a:t>Click to edit Master title style</a:t>
            </a:r>
            <a:endParaRPr/>
          </a:p>
        </p:txBody>
      </p:sp>
      <p:cxnSp>
        <p:nvCxnSpPr>
          <p:cNvPr id="8" name="Straight Connector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603250" y="5864054"/>
            <a:ext cx="10972800" cy="450042"/>
          </a:xfrm>
        </p:spPr>
        <p:txBody>
          <a:bodyPr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066800"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373091"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Slide Number Placeholder 4"/>
          <p:cNvSpPr>
            <a:spLocks noGrp="1"/>
          </p:cNvSpPr>
          <p:nvPr>
            <p:ph type="sldNum" sz="quarter" idx="12"/>
          </p:nvPr>
        </p:nvSpPr>
        <p:spPr/>
        <p:txBody>
          <a:bodyPr/>
          <a:lstStyle/>
          <a:p>
            <a:fld id="{5F4C9F40-B079-4B71-A627-7266DFEA7F03}"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6"/>
          <p:cNvSpPr>
            <a:spLocks noGrp="1"/>
          </p:cNvSpPr>
          <p:nvPr>
            <p:ph type="dt" sz="half" idx="10"/>
          </p:nvPr>
        </p:nvSpPr>
        <p:spPr/>
        <p:txBody>
          <a:bodyPr/>
          <a:lstStyle/>
          <a:p>
            <a:fld id="{0402902D-A5F5-4D7D-AAA7-32469BA0BC4D}" type="datetimeFigureOut">
              <a:rPr lang="en-US"/>
              <a:t>05-Jun-17</a:t>
            </a:fld>
            <a:endParaRPr/>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Text Placeholder 2"/>
          <p:cNvSpPr>
            <a:spLocks noGrp="1"/>
          </p:cNvSpPr>
          <p:nvPr>
            <p:ph type="body" idx="1"/>
          </p:nvPr>
        </p:nvSpPr>
        <p:spPr>
          <a:xfrm>
            <a:off x="106680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6680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37032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7032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9" name="Slide Number Placeholder 6"/>
          <p:cNvSpPr>
            <a:spLocks noGrp="1"/>
          </p:cNvSpPr>
          <p:nvPr>
            <p:ph type="sldNum" sz="quarter" idx="12"/>
          </p:nvPr>
        </p:nvSpPr>
        <p:spPr/>
        <p:txBody>
          <a:bodyPr/>
          <a:lstStyle/>
          <a:p>
            <a:fld id="{5F4C9F40-B079-4B71-A627-7266DFEA7F03}"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8"/>
          <p:cNvSpPr>
            <a:spLocks noGrp="1"/>
          </p:cNvSpPr>
          <p:nvPr>
            <p:ph type="dt" sz="half" idx="10"/>
          </p:nvPr>
        </p:nvSpPr>
        <p:spPr/>
        <p:txBody>
          <a:bodyPr/>
          <a:lstStyle/>
          <a:p>
            <a:fld id="{0402902D-A5F5-4D7D-AAA7-32469BA0BC4D}" type="datetimeFigureOut">
              <a:rPr lang="en-US"/>
              <a:t>05-Jun-17</a:t>
            </a:fld>
            <a:endParaRPr/>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5" name="Slide Number Placeholder 2"/>
          <p:cNvSpPr>
            <a:spLocks noGrp="1"/>
          </p:cNvSpPr>
          <p:nvPr>
            <p:ph type="sldNum" sz="quarter" idx="12"/>
          </p:nvPr>
        </p:nvSpPr>
        <p:spPr/>
        <p:txBody>
          <a:bodyPr/>
          <a:lstStyle/>
          <a:p>
            <a:fld id="{5F4C9F40-B079-4B71-A627-7266DFEA7F03}"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5"/>
          <p:cNvSpPr>
            <a:spLocks noGrp="1"/>
          </p:cNvSpPr>
          <p:nvPr>
            <p:ph type="dt" sz="half" idx="10"/>
          </p:nvPr>
        </p:nvSpPr>
        <p:spPr/>
        <p:txBody>
          <a:bodyPr/>
          <a:lstStyle/>
          <a:p>
            <a:fld id="{0402902D-A5F5-4D7D-AAA7-32469BA0BC4D}" type="datetimeFigureOut">
              <a:rPr lang="en-US"/>
              <a:t>05-Jun-17</a:t>
            </a:fld>
            <a:endParaRPr/>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Slide Number Placeholder 1"/>
          <p:cNvSpPr>
            <a:spLocks noGrp="1"/>
          </p:cNvSpPr>
          <p:nvPr>
            <p:ph type="sldNum" sz="quarter" idx="12"/>
          </p:nvPr>
        </p:nvSpPr>
        <p:spPr/>
        <p:txBody>
          <a:bodyPr/>
          <a:lstStyle/>
          <a:p>
            <a:fld id="{5F4C9F40-B079-4B71-A627-7266DFEA7F03}" type="slidenum">
              <a:rPr/>
              <a:t>‹#›</a:t>
            </a:fld>
            <a:endParaRPr dirty="0"/>
          </a:p>
        </p:txBody>
      </p:sp>
      <p:sp>
        <p:nvSpPr>
          <p:cNvPr id="3" name="Footer Placeholder 2"/>
          <p:cNvSpPr>
            <a:spLocks noGrp="1"/>
          </p:cNvSpPr>
          <p:nvPr>
            <p:ph type="ftr" sz="quarter" idx="11"/>
          </p:nvPr>
        </p:nvSpPr>
        <p:spPr/>
        <p:txBody>
          <a:bodyPr/>
          <a:lstStyle/>
          <a:p>
            <a:endParaRPr dirty="0"/>
          </a:p>
        </p:txBody>
      </p:sp>
      <p:sp>
        <p:nvSpPr>
          <p:cNvPr id="2" name="Date Placeholder 3"/>
          <p:cNvSpPr>
            <a:spLocks noGrp="1"/>
          </p:cNvSpPr>
          <p:nvPr>
            <p:ph type="dt" sz="half" idx="10"/>
          </p:nvPr>
        </p:nvSpPr>
        <p:spPr/>
        <p:txBody>
          <a:bodyPr/>
          <a:lstStyle/>
          <a:p>
            <a:fld id="{0402902D-A5F5-4D7D-AAA7-32469BA0BC4D}" type="datetimeFigureOut">
              <a:rPr lang="en-US"/>
              <a:t>05-Jun-17</a:t>
            </a:fld>
            <a:endParaRPr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Rectangle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0519" y="465512"/>
            <a:ext cx="3506162" cy="1600200"/>
          </a:xfrm>
        </p:spPr>
        <p:txBody>
          <a:bodyPr anchor="t">
            <a:normAutofit/>
          </a:bodyPr>
          <a:lstStyle>
            <a:lvl1pPr>
              <a:defRPr sz="2800" b="0"/>
            </a:lvl1pPr>
          </a:lstStyle>
          <a:p>
            <a:r>
              <a:rPr lang="en-US" smtClean="0"/>
              <a:t>Click to edit Master title style</a:t>
            </a:r>
            <a:endParaRPr/>
          </a:p>
        </p:txBody>
      </p:sp>
      <p:sp>
        <p:nvSpPr>
          <p:cNvPr id="4" name="Text Placeholder 3"/>
          <p:cNvSpPr>
            <a:spLocks noGrp="1"/>
          </p:cNvSpPr>
          <p:nvPr>
            <p:ph type="body" sz="half" idx="2"/>
          </p:nvPr>
        </p:nvSpPr>
        <p:spPr>
          <a:xfrm>
            <a:off x="380519" y="3746500"/>
            <a:ext cx="3506162" cy="24257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Content Placeholder 2"/>
          <p:cNvSpPr>
            <a:spLocks noGrp="1"/>
          </p:cNvSpPr>
          <p:nvPr>
            <p:ph idx="1"/>
          </p:nvPr>
        </p:nvSpPr>
        <p:spPr>
          <a:xfrm>
            <a:off x="4699000" y="465513"/>
            <a:ext cx="7048500" cy="5935287"/>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4048" y="466344"/>
            <a:ext cx="3502152" cy="1600200"/>
          </a:xfrm>
        </p:spPr>
        <p:txBody>
          <a:bodyPr anchor="t">
            <a:normAutofit/>
          </a:bodyPr>
          <a:lstStyle>
            <a:lvl1pPr>
              <a:defRPr sz="2800" b="0"/>
            </a:lvl1pPr>
          </a:lstStyle>
          <a:p>
            <a:r>
              <a:rPr lang="en-US" smtClean="0"/>
              <a:t>Click to edit Master title style</a:t>
            </a:r>
            <a:endParaRPr dirty="0"/>
          </a:p>
        </p:txBody>
      </p:sp>
      <p:sp>
        <p:nvSpPr>
          <p:cNvPr id="4" name="Text Placeholder 3"/>
          <p:cNvSpPr>
            <a:spLocks noGrp="1"/>
          </p:cNvSpPr>
          <p:nvPr>
            <p:ph type="body" sz="half" idx="2"/>
          </p:nvPr>
        </p:nvSpPr>
        <p:spPr>
          <a:xfrm>
            <a:off x="384048" y="3749040"/>
            <a:ext cx="3502152" cy="242316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309872" y="0"/>
            <a:ext cx="7882128" cy="6858000"/>
          </a:xfrm>
        </p:spPr>
        <p:txBody>
          <a:bodyPr tIns="7315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r>
              <a:rPr lang="en-US" smtClean="0"/>
              <a:t>Click to edit Master title style</a:t>
            </a:r>
            <a:endParaRPr dirty="0"/>
          </a:p>
        </p:txBody>
      </p:sp>
      <p:cxnSp>
        <p:nvCxnSpPr>
          <p:cNvPr id="9" name="Straight Connector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6" name="Slide Number Placeholder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5F4C9F40-B079-4B71-A627-7266DFEA7F03}" type="slidenum">
              <a:rPr/>
              <a:pPr/>
              <a:t>‹#›</a:t>
            </a:fld>
            <a:endParaRPr/>
          </a:p>
        </p:txBody>
      </p:sp>
      <p:sp>
        <p:nvSpPr>
          <p:cNvPr id="5" name="Footer Placeholder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endParaRPr dirty="0"/>
          </a:p>
        </p:txBody>
      </p:sp>
      <p:sp>
        <p:nvSpPr>
          <p:cNvPr id="4" name="Date Placeholder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0402902D-A5F5-4D7D-AAA7-32469BA0BC4D}" type="datetimeFigureOut">
              <a:rPr lang="en-US"/>
              <a:pPr/>
              <a:t>05-Jun-17</a:t>
            </a:fld>
            <a:endParaRPr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b="1" dirty="0" smtClean="0"/>
              <a:t>SAS PROJECT: ANALYZING TRENDS IN APPRENTICESHIP ENROLLMENT</a:t>
            </a:r>
            <a:endParaRPr lang="en-US" sz="4800" b="1" dirty="0"/>
          </a:p>
        </p:txBody>
      </p:sp>
      <p:sp>
        <p:nvSpPr>
          <p:cNvPr id="3" name="Subtitle 2"/>
          <p:cNvSpPr>
            <a:spLocks noGrp="1"/>
          </p:cNvSpPr>
          <p:nvPr>
            <p:ph type="subTitle" idx="1"/>
          </p:nvPr>
        </p:nvSpPr>
        <p:spPr/>
        <p:txBody>
          <a:bodyPr>
            <a:normAutofit fontScale="92500"/>
          </a:bodyPr>
          <a:lstStyle/>
          <a:p>
            <a:r>
              <a:rPr lang="en-US" i="1" dirty="0" smtClean="0">
                <a:solidFill>
                  <a:schemeClr val="tx1"/>
                </a:solidFill>
              </a:rPr>
              <a:t>By Aryan Kukreja and Chris Chance | Dr. Sacha </a:t>
            </a:r>
            <a:r>
              <a:rPr lang="en-US" i="1" dirty="0" err="1" smtClean="0">
                <a:solidFill>
                  <a:schemeClr val="tx1"/>
                </a:solidFill>
              </a:rPr>
              <a:t>Noukhovitch</a:t>
            </a:r>
            <a:r>
              <a:rPr lang="en-US" i="1" dirty="0" smtClean="0">
                <a:solidFill>
                  <a:schemeClr val="tx1"/>
                </a:solidFill>
              </a:rPr>
              <a:t> | Earl Haig Secondary School, North York, ON, CA</a:t>
            </a:r>
            <a:endParaRPr lang="en-US" i="1" dirty="0">
              <a:solidFill>
                <a:schemeClr val="tx1"/>
              </a:solidFill>
            </a:endParaRPr>
          </a:p>
        </p:txBody>
      </p:sp>
      <p:pic>
        <p:nvPicPr>
          <p:cNvPr id="6" name="Picture 5"/>
          <p:cNvPicPr>
            <a:picLocks noChangeAspect="1"/>
          </p:cNvPicPr>
          <p:nvPr/>
        </p:nvPicPr>
        <p:blipFill>
          <a:blip r:embed="rId2"/>
          <a:stretch>
            <a:fillRect/>
          </a:stretch>
        </p:blipFill>
        <p:spPr>
          <a:xfrm>
            <a:off x="6019800" y="3352800"/>
            <a:ext cx="152400" cy="152400"/>
          </a:xfrm>
          <a:prstGeom prst="rect">
            <a:avLst/>
          </a:prstGeom>
        </p:spPr>
      </p:pic>
      <p:pic>
        <p:nvPicPr>
          <p:cNvPr id="7" name="Picture 6"/>
          <p:cNvPicPr>
            <a:picLocks noChangeAspect="1"/>
          </p:cNvPicPr>
          <p:nvPr/>
        </p:nvPicPr>
        <p:blipFill>
          <a:blip r:embed="rId3"/>
          <a:stretch>
            <a:fillRect/>
          </a:stretch>
        </p:blipFill>
        <p:spPr>
          <a:xfrm>
            <a:off x="0" y="0"/>
            <a:ext cx="12192000" cy="4572000"/>
          </a:xfrm>
          <a:prstGeom prst="rect">
            <a:avLst/>
          </a:prstGeom>
        </p:spPr>
      </p:pic>
    </p:spTree>
    <p:extLst>
      <p:ext uri="{BB962C8B-B14F-4D97-AF65-F5344CB8AC3E}">
        <p14:creationId xmlns:p14="http://schemas.microsoft.com/office/powerpoint/2010/main" val="1420781873"/>
      </p:ext>
    </p:extLst>
  </p:cSld>
  <p:clrMapOvr>
    <a:masterClrMapping/>
  </p:clrMapOvr>
  <p:transition>
    <p:pull/>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Hypothesis Verification: Analyzing Wage Data</a:t>
            </a:r>
            <a:endParaRPr lang="en-US" b="1" dirty="0"/>
          </a:p>
        </p:txBody>
      </p:sp>
      <p:sp>
        <p:nvSpPr>
          <p:cNvPr id="3" name="Content Placeholder 2"/>
          <p:cNvSpPr>
            <a:spLocks noGrp="1"/>
          </p:cNvSpPr>
          <p:nvPr>
            <p:ph sz="half" idx="1"/>
          </p:nvPr>
        </p:nvSpPr>
        <p:spPr>
          <a:xfrm>
            <a:off x="1066800" y="1580030"/>
            <a:ext cx="4752109" cy="5143499"/>
          </a:xfrm>
        </p:spPr>
        <p:txBody>
          <a:bodyPr>
            <a:normAutofit fontScale="92500" lnSpcReduction="10000"/>
          </a:bodyPr>
          <a:lstStyle/>
          <a:p>
            <a:r>
              <a:rPr lang="en-US" dirty="0" smtClean="0"/>
              <a:t>Service sector (SERV) has lowest mean pay, but </a:t>
            </a:r>
            <a:r>
              <a:rPr lang="en-US" dirty="0" smtClean="0"/>
              <a:t>has the highest mean number of jobs</a:t>
            </a:r>
          </a:p>
          <a:p>
            <a:r>
              <a:rPr lang="en-US" dirty="0" smtClean="0"/>
              <a:t>Industrial Sector (INDUST) has highes</a:t>
            </a:r>
            <a:r>
              <a:rPr lang="en-US" dirty="0" smtClean="0"/>
              <a:t>t mean pay but lowest mean number of jobs</a:t>
            </a:r>
          </a:p>
          <a:p>
            <a:r>
              <a:rPr lang="en-US" dirty="0" smtClean="0"/>
              <a:t>Mean pay for Construction Sector (CONSTR) and Automotive Sector (AUTO) almost matches the Industrial Sector</a:t>
            </a:r>
          </a:p>
          <a:p>
            <a:r>
              <a:rPr lang="en-US" dirty="0" smtClean="0"/>
              <a:t>CONSTR and AUTO Sectors have a fairly high number of jobs </a:t>
            </a:r>
            <a:r>
              <a:rPr lang="en-US" dirty="0" smtClean="0"/>
              <a:t>compared to INDUST sector</a:t>
            </a:r>
          </a:p>
          <a:p>
            <a:r>
              <a:rPr lang="en-US" dirty="0" smtClean="0"/>
              <a:t>Pay-scale is fairly higher for AUTO and CONSTR compared to SERVC.</a:t>
            </a:r>
            <a:endParaRPr lang="en-US" dirty="0"/>
          </a:p>
        </p:txBody>
      </p:sp>
      <p:pic>
        <p:nvPicPr>
          <p:cNvPr id="6" name="image4.png"/>
          <p:cNvPicPr>
            <a:picLocks noGrp="1"/>
          </p:cNvPicPr>
          <p:nvPr>
            <p:ph sz="half" idx="2"/>
          </p:nvPr>
        </p:nvPicPr>
        <p:blipFill>
          <a:blip r:embed="rId2"/>
          <a:srcRect/>
          <a:stretch>
            <a:fillRect/>
          </a:stretch>
        </p:blipFill>
        <p:spPr>
          <a:xfrm>
            <a:off x="5967413" y="1714501"/>
            <a:ext cx="5992358" cy="4457700"/>
          </a:xfrm>
          <a:prstGeom prst="rect">
            <a:avLst/>
          </a:prstGeom>
          <a:ln/>
        </p:spPr>
      </p:pic>
    </p:spTree>
    <p:extLst>
      <p:ext uri="{BB962C8B-B14F-4D97-AF65-F5344CB8AC3E}">
        <p14:creationId xmlns:p14="http://schemas.microsoft.com/office/powerpoint/2010/main" val="1404813155"/>
      </p:ext>
    </p:extLst>
  </p:cSld>
  <p:clrMapOvr>
    <a:masterClrMapping/>
  </p:clrMapOvr>
  <p:transition>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Data/Observations</a:t>
            </a:r>
          </a:p>
        </p:txBody>
      </p:sp>
      <p:sp>
        <p:nvSpPr>
          <p:cNvPr id="3" name="Text Placeholder 2"/>
          <p:cNvSpPr>
            <a:spLocks noGrp="1"/>
          </p:cNvSpPr>
          <p:nvPr>
            <p:ph type="body" sz="half" idx="2"/>
          </p:nvPr>
        </p:nvSpPr>
        <p:spPr>
          <a:xfrm>
            <a:off x="101598" y="1016001"/>
            <a:ext cx="4122057" cy="5413828"/>
          </a:xfrm>
        </p:spPr>
        <p:txBody>
          <a:bodyPr>
            <a:noAutofit/>
          </a:bodyPr>
          <a:lstStyle/>
          <a:p>
            <a:pPr marL="285750" indent="-285750">
              <a:buFont typeface="Arial" panose="020B0604020202020204" pitchFamily="34" charset="0"/>
              <a:buChar char="•"/>
            </a:pPr>
            <a:r>
              <a:rPr lang="en-US" sz="2000" i="1" dirty="0" smtClean="0"/>
              <a:t>Low number of jobs in Industrial Sector make it unattractive for apprenticeship trainees</a:t>
            </a:r>
            <a:endParaRPr lang="en-US" sz="2000" i="1" dirty="0"/>
          </a:p>
          <a:p>
            <a:pPr marL="285750" indent="-285750">
              <a:buFont typeface="Arial" panose="020B0604020202020204" pitchFamily="34" charset="0"/>
              <a:buChar char="•"/>
            </a:pPr>
            <a:r>
              <a:rPr lang="en-US" sz="2000" i="1" dirty="0" smtClean="0"/>
              <a:t>Although Service Sector has highest mean # of jobs, lowest mean wage makes it unattractive</a:t>
            </a:r>
          </a:p>
          <a:p>
            <a:pPr marL="285750" indent="-285750">
              <a:buFont typeface="Arial" panose="020B0604020202020204" pitchFamily="34" charset="0"/>
              <a:buChar char="•"/>
            </a:pPr>
            <a:r>
              <a:rPr lang="en-US" sz="2000" i="1" dirty="0" smtClean="0"/>
              <a:t>Construction Sector and Automotive Sector have healthy </a:t>
            </a:r>
            <a:r>
              <a:rPr lang="en-US" sz="2000" i="1" dirty="0"/>
              <a:t>n</a:t>
            </a:r>
            <a:r>
              <a:rPr lang="en-US" sz="2000" i="1" dirty="0" smtClean="0"/>
              <a:t>umber of jobs, accompanied with a generous salary</a:t>
            </a:r>
          </a:p>
          <a:p>
            <a:pPr marL="285750" indent="-285750">
              <a:buFont typeface="Arial" panose="020B0604020202020204" pitchFamily="34" charset="0"/>
              <a:buChar char="•"/>
            </a:pPr>
            <a:r>
              <a:rPr lang="en-US" sz="2000" i="1" dirty="0" smtClean="0"/>
              <a:t>Recall most popular trade and trade with highest rate of completion were in Automotive/Construction Sector</a:t>
            </a:r>
            <a:endParaRPr lang="en-US" sz="2000" i="1" dirty="0"/>
          </a:p>
        </p:txBody>
      </p:sp>
      <p:graphicFrame>
        <p:nvGraphicFramePr>
          <p:cNvPr id="7" name="Chart 6"/>
          <p:cNvGraphicFramePr>
            <a:graphicFrameLocks/>
          </p:cNvGraphicFramePr>
          <p:nvPr>
            <p:extLst>
              <p:ext uri="{D42A27DB-BD31-4B8C-83A1-F6EECF244321}">
                <p14:modId xmlns:p14="http://schemas.microsoft.com/office/powerpoint/2010/main" val="2959864564"/>
              </p:ext>
            </p:extLst>
          </p:nvPr>
        </p:nvGraphicFramePr>
        <p:xfrm>
          <a:off x="4698998" y="3338286"/>
          <a:ext cx="6912429" cy="334917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ontent Placeholder 7"/>
          <p:cNvGraphicFramePr>
            <a:graphicFrameLocks noGrp="1"/>
          </p:cNvGraphicFramePr>
          <p:nvPr>
            <p:ph idx="1"/>
            <p:extLst>
              <p:ext uri="{D42A27DB-BD31-4B8C-83A1-F6EECF244321}">
                <p14:modId xmlns:p14="http://schemas.microsoft.com/office/powerpoint/2010/main" val="2531139556"/>
              </p:ext>
            </p:extLst>
          </p:nvPr>
        </p:nvGraphicFramePr>
        <p:xfrm>
          <a:off x="4699452" y="247424"/>
          <a:ext cx="6911975" cy="29464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05552468"/>
      </p:ext>
    </p:extLst>
  </p:cSld>
  <p:clrMapOvr>
    <a:masterClrMapping/>
  </p:clrMapOvr>
  <p:transition>
    <p:pull/>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a:t>
            </a:r>
          </a:p>
        </p:txBody>
      </p:sp>
      <p:sp>
        <p:nvSpPr>
          <p:cNvPr id="3" name="Content Placeholder 2"/>
          <p:cNvSpPr>
            <a:spLocks noGrp="1"/>
          </p:cNvSpPr>
          <p:nvPr>
            <p:ph idx="1"/>
          </p:nvPr>
        </p:nvSpPr>
        <p:spPr/>
        <p:txBody>
          <a:bodyPr/>
          <a:lstStyle/>
          <a:p>
            <a:r>
              <a:rPr lang="en-US" dirty="0" smtClean="0"/>
              <a:t>Hypothesis is verified:</a:t>
            </a:r>
          </a:p>
          <a:p>
            <a:pPr lvl="1"/>
            <a:r>
              <a:rPr lang="en-US" dirty="0" smtClean="0"/>
              <a:t>Apprentices-in-training quit training after understanding job scenario for their trade is not favorable</a:t>
            </a:r>
          </a:p>
          <a:p>
            <a:pPr lvl="1"/>
            <a:r>
              <a:rPr lang="en-US" dirty="0" smtClean="0"/>
              <a:t>Major factors of choosing trade depends on job scenario, and pay scales for that trade</a:t>
            </a:r>
          </a:p>
          <a:p>
            <a:pPr lvl="1"/>
            <a:r>
              <a:rPr lang="en-US" dirty="0" smtClean="0"/>
              <a:t>Most preferred trade from Industrial Sector only had a completion rate of 40%</a:t>
            </a:r>
          </a:p>
          <a:p>
            <a:pPr lvl="1"/>
            <a:r>
              <a:rPr lang="en-US" dirty="0" smtClean="0"/>
              <a:t>No trade from service sector made it to most popular/rate of highest completion trade list</a:t>
            </a:r>
            <a:endParaRPr lang="en-US" dirty="0"/>
          </a:p>
          <a:p>
            <a:r>
              <a:rPr lang="en-US" dirty="0" smtClean="0"/>
              <a:t>Therefore, job prospects and wages play role in dropout rates of apprentices from their trade</a:t>
            </a:r>
          </a:p>
        </p:txBody>
      </p:sp>
    </p:spTree>
    <p:extLst>
      <p:ext uri="{BB962C8B-B14F-4D97-AF65-F5344CB8AC3E}">
        <p14:creationId xmlns:p14="http://schemas.microsoft.com/office/powerpoint/2010/main" val="2396544352"/>
      </p:ext>
    </p:extLst>
  </p:cSld>
  <p:clrMapOvr>
    <a:masterClrMapping/>
  </p:clrMapOvr>
  <p:transition>
    <p:pull/>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Additional Notes</a:t>
            </a:r>
            <a:endParaRPr lang="en-US" b="1" dirty="0"/>
          </a:p>
        </p:txBody>
      </p:sp>
      <p:sp>
        <p:nvSpPr>
          <p:cNvPr id="3" name="Content Placeholder 2"/>
          <p:cNvSpPr>
            <a:spLocks noGrp="1"/>
          </p:cNvSpPr>
          <p:nvPr>
            <p:ph sz="half" idx="1"/>
          </p:nvPr>
        </p:nvSpPr>
        <p:spPr/>
        <p:txBody>
          <a:bodyPr>
            <a:normAutofit fontScale="92500"/>
          </a:bodyPr>
          <a:lstStyle/>
          <a:p>
            <a:r>
              <a:rPr lang="en-US" dirty="0" smtClean="0"/>
              <a:t>Other major factors could also exist</a:t>
            </a:r>
          </a:p>
          <a:p>
            <a:r>
              <a:rPr lang="en-US" dirty="0" smtClean="0"/>
              <a:t>These factors not explored in project</a:t>
            </a:r>
          </a:p>
          <a:p>
            <a:r>
              <a:rPr lang="en-US" dirty="0" smtClean="0"/>
              <a:t>Major factors:</a:t>
            </a:r>
          </a:p>
          <a:p>
            <a:pPr lvl="1"/>
            <a:r>
              <a:rPr lang="en-US" dirty="0" smtClean="0"/>
              <a:t>Gender Gap issues</a:t>
            </a:r>
          </a:p>
          <a:p>
            <a:pPr lvl="1"/>
            <a:r>
              <a:rPr lang="en-US" dirty="0" smtClean="0"/>
              <a:t>Number of sponsors</a:t>
            </a:r>
          </a:p>
          <a:p>
            <a:r>
              <a:rPr lang="en-US" dirty="0" smtClean="0"/>
              <a:t>Minor factors:</a:t>
            </a:r>
          </a:p>
          <a:p>
            <a:pPr lvl="1"/>
            <a:r>
              <a:rPr lang="en-US" dirty="0" smtClean="0"/>
              <a:t>Work-Hours difference</a:t>
            </a:r>
          </a:p>
          <a:p>
            <a:r>
              <a:rPr lang="en-US" dirty="0" smtClean="0"/>
              <a:t>External Factors:</a:t>
            </a:r>
          </a:p>
          <a:p>
            <a:pPr lvl="1"/>
            <a:r>
              <a:rPr lang="en-US" dirty="0" smtClean="0"/>
              <a:t>Changes to law body/regulation system</a:t>
            </a:r>
          </a:p>
        </p:txBody>
      </p:sp>
      <p:pic>
        <p:nvPicPr>
          <p:cNvPr id="5" name="Content Placeholder 4"/>
          <p:cNvPicPr>
            <a:picLocks noGrp="1" noChangeAspect="1"/>
          </p:cNvPicPr>
          <p:nvPr>
            <p:ph sz="half" idx="2"/>
          </p:nvPr>
        </p:nvPicPr>
        <p:blipFill>
          <a:blip r:embed="rId2"/>
          <a:stretch>
            <a:fillRect/>
          </a:stretch>
        </p:blipFill>
        <p:spPr>
          <a:xfrm>
            <a:off x="5818909" y="2469243"/>
            <a:ext cx="5939354" cy="2538185"/>
          </a:xfrm>
          <a:prstGeom prst="rect">
            <a:avLst/>
          </a:prstGeom>
        </p:spPr>
      </p:pic>
    </p:spTree>
    <p:extLst>
      <p:ext uri="{BB962C8B-B14F-4D97-AF65-F5344CB8AC3E}">
        <p14:creationId xmlns:p14="http://schemas.microsoft.com/office/powerpoint/2010/main" val="1956133193"/>
      </p:ext>
    </p:extLst>
  </p:cSld>
  <p:clrMapOvr>
    <a:masterClrMapping/>
  </p:clrMapOvr>
  <p:transition>
    <p:pull/>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Works Cited</a:t>
            </a:r>
          </a:p>
        </p:txBody>
      </p:sp>
      <p:sp>
        <p:nvSpPr>
          <p:cNvPr id="3" name="Content Placeholder 2"/>
          <p:cNvSpPr>
            <a:spLocks noGrp="1"/>
          </p:cNvSpPr>
          <p:nvPr>
            <p:ph idx="1"/>
          </p:nvPr>
        </p:nvSpPr>
        <p:spPr/>
        <p:txBody>
          <a:bodyPr/>
          <a:lstStyle/>
          <a:p>
            <a:pPr marL="465138" indent="-449263"/>
            <a:r>
              <a:rPr lang="en-US" dirty="0" smtClean="0"/>
              <a:t>"</a:t>
            </a:r>
            <a:r>
              <a:rPr lang="en-US" dirty="0"/>
              <a:t>Manufacturing." Statcan.gc.ca. </a:t>
            </a:r>
            <a:r>
              <a:rPr lang="en-US" dirty="0" err="1"/>
              <a:t>Goverment</a:t>
            </a:r>
            <a:r>
              <a:rPr lang="en-US" dirty="0"/>
              <a:t> of Canada, 07 Oct. 2016. Web. 30 May 2017</a:t>
            </a:r>
            <a:r>
              <a:rPr lang="en-US" dirty="0" smtClean="0"/>
              <a:t>.</a:t>
            </a:r>
          </a:p>
          <a:p>
            <a:pPr marL="465138" indent="-449263"/>
            <a:r>
              <a:rPr lang="en-US" dirty="0" smtClean="0"/>
              <a:t>"</a:t>
            </a:r>
            <a:r>
              <a:rPr lang="en-US" dirty="0"/>
              <a:t>2016 Auditor General Annual Report." 2016 Annual Report 1 (2016): 240-70. Auditor.on.ca. The Provincial Government of Ontario. Web. 30 May 2017</a:t>
            </a:r>
            <a:r>
              <a:rPr lang="en-US" dirty="0" smtClean="0"/>
              <a:t>.</a:t>
            </a:r>
          </a:p>
          <a:p>
            <a:pPr marL="465138" indent="-449263"/>
            <a:r>
              <a:rPr lang="en-US" dirty="0" smtClean="0"/>
              <a:t>The 4 datasets provided by the Ministry of Advanced Education ad Skills Development (MAESD).</a:t>
            </a:r>
            <a:endParaRPr lang="en-US" dirty="0"/>
          </a:p>
        </p:txBody>
      </p:sp>
    </p:spTree>
    <p:extLst>
      <p:ext uri="{BB962C8B-B14F-4D97-AF65-F5344CB8AC3E}">
        <p14:creationId xmlns:p14="http://schemas.microsoft.com/office/powerpoint/2010/main" val="1074044145"/>
      </p:ext>
    </p:extLst>
  </p:cSld>
  <p:clrMapOvr>
    <a:masterClrMapping/>
  </p:clrMapOvr>
  <p:transition>
    <p:pull/>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115" y="3443375"/>
            <a:ext cx="11930742" cy="2286000"/>
          </a:xfrm>
        </p:spPr>
        <p:txBody>
          <a:bodyPr>
            <a:normAutofit fontScale="90000"/>
          </a:bodyPr>
          <a:lstStyle/>
          <a:p>
            <a:r>
              <a:rPr lang="en-US" sz="4800" b="1" dirty="0" smtClean="0"/>
              <a:t>The Big Question:</a:t>
            </a:r>
            <a:br>
              <a:rPr lang="en-US" sz="4800" b="1" dirty="0" smtClean="0"/>
            </a:br>
            <a:r>
              <a:rPr lang="en-US" sz="4800" b="1" dirty="0" smtClean="0"/>
              <a:t> </a:t>
            </a:r>
            <a:br>
              <a:rPr lang="en-US" sz="4800" b="1" dirty="0" smtClean="0"/>
            </a:br>
            <a:r>
              <a:rPr lang="en-US" sz="4800" dirty="0" smtClean="0"/>
              <a:t>Why are Apprenticeship Completion Rates in Ontario so Low?</a:t>
            </a:r>
            <a:endParaRPr lang="en-US" sz="4800" dirty="0"/>
          </a:p>
        </p:txBody>
      </p:sp>
      <p:pic>
        <p:nvPicPr>
          <p:cNvPr id="4" name="Picture 3"/>
          <p:cNvPicPr>
            <a:picLocks noChangeAspect="1"/>
          </p:cNvPicPr>
          <p:nvPr/>
        </p:nvPicPr>
        <p:blipFill>
          <a:blip r:embed="rId3"/>
          <a:stretch>
            <a:fillRect/>
          </a:stretch>
        </p:blipFill>
        <p:spPr>
          <a:xfrm>
            <a:off x="391886" y="116118"/>
            <a:ext cx="4963885" cy="3102428"/>
          </a:xfrm>
          <a:prstGeom prst="rect">
            <a:avLst/>
          </a:prstGeom>
        </p:spPr>
      </p:pic>
      <p:pic>
        <p:nvPicPr>
          <p:cNvPr id="5" name="Picture 4"/>
          <p:cNvPicPr>
            <a:picLocks noChangeAspect="1"/>
          </p:cNvPicPr>
          <p:nvPr/>
        </p:nvPicPr>
        <p:blipFill>
          <a:blip r:embed="rId4"/>
          <a:stretch>
            <a:fillRect/>
          </a:stretch>
        </p:blipFill>
        <p:spPr>
          <a:xfrm>
            <a:off x="6270169" y="116117"/>
            <a:ext cx="5515429" cy="3102429"/>
          </a:xfrm>
          <a:prstGeom prst="rect">
            <a:avLst/>
          </a:prstGeom>
        </p:spPr>
      </p:pic>
    </p:spTree>
    <p:extLst>
      <p:ext uri="{BB962C8B-B14F-4D97-AF65-F5344CB8AC3E}">
        <p14:creationId xmlns:p14="http://schemas.microsoft.com/office/powerpoint/2010/main" val="2301054955"/>
      </p:ext>
    </p:extLst>
  </p:cSld>
  <p:clrMapOvr>
    <a:masterClrMapping/>
  </p:clrMapOvr>
  <p:transition>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Overview of the Summative Project</a:t>
            </a:r>
            <a:endParaRPr lang="en-US" b="1" dirty="0"/>
          </a:p>
        </p:txBody>
      </p:sp>
      <p:sp>
        <p:nvSpPr>
          <p:cNvPr id="3" name="Content Placeholder 2"/>
          <p:cNvSpPr>
            <a:spLocks noGrp="1"/>
          </p:cNvSpPr>
          <p:nvPr>
            <p:ph idx="1"/>
          </p:nvPr>
        </p:nvSpPr>
        <p:spPr/>
        <p:txBody>
          <a:bodyPr/>
          <a:lstStyle/>
          <a:p>
            <a:r>
              <a:rPr lang="en-US" dirty="0" smtClean="0"/>
              <a:t>Write </a:t>
            </a:r>
            <a:r>
              <a:rPr lang="en-US" dirty="0" smtClean="0"/>
              <a:t>code for importing and analyzing datasets in SAS Studio</a:t>
            </a:r>
          </a:p>
          <a:p>
            <a:r>
              <a:rPr lang="en-US" dirty="0" smtClean="0"/>
              <a:t>Analyze 4 major data sets for noticeable patterns</a:t>
            </a:r>
          </a:p>
          <a:p>
            <a:r>
              <a:rPr lang="en-US" dirty="0" smtClean="0"/>
              <a:t>Note down patterns as substantial evidence in </a:t>
            </a:r>
            <a:r>
              <a:rPr lang="en-US" dirty="0" smtClean="0"/>
              <a:t>table/charts</a:t>
            </a:r>
          </a:p>
          <a:p>
            <a:r>
              <a:rPr lang="en-US" dirty="0"/>
              <a:t>Form a hypothesis prior to analysis</a:t>
            </a:r>
          </a:p>
          <a:p>
            <a:r>
              <a:rPr lang="en-US" dirty="0" smtClean="0"/>
              <a:t>Analyze data relevant to hypothesis thoroughly</a:t>
            </a:r>
          </a:p>
          <a:p>
            <a:r>
              <a:rPr lang="en-US" dirty="0" smtClean="0"/>
              <a:t>Record findings</a:t>
            </a:r>
            <a:endParaRPr lang="en-US" dirty="0" smtClean="0"/>
          </a:p>
          <a:p>
            <a:r>
              <a:rPr lang="en-US" dirty="0" smtClean="0"/>
              <a:t>Use evidence to support/oppose hypothesis</a:t>
            </a:r>
          </a:p>
          <a:p>
            <a:endParaRPr lang="en-US" dirty="0"/>
          </a:p>
        </p:txBody>
      </p:sp>
    </p:spTree>
    <p:extLst>
      <p:ext uri="{BB962C8B-B14F-4D97-AF65-F5344CB8AC3E}">
        <p14:creationId xmlns:p14="http://schemas.microsoft.com/office/powerpoint/2010/main" val="2349965430"/>
      </p:ext>
    </p:extLst>
  </p:cSld>
  <p:clrMapOvr>
    <a:masterClrMapping/>
  </p:clrMapOvr>
  <p:transition>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Major Tools and Research Sources Used</a:t>
            </a:r>
            <a:endParaRPr lang="en-US" b="1" dirty="0"/>
          </a:p>
        </p:txBody>
      </p:sp>
      <p:sp>
        <p:nvSpPr>
          <p:cNvPr id="3" name="Content Placeholder 2"/>
          <p:cNvSpPr>
            <a:spLocks noGrp="1"/>
          </p:cNvSpPr>
          <p:nvPr>
            <p:ph idx="1"/>
          </p:nvPr>
        </p:nvSpPr>
        <p:spPr/>
        <p:txBody>
          <a:bodyPr/>
          <a:lstStyle/>
          <a:p>
            <a:r>
              <a:rPr lang="en-US" dirty="0" smtClean="0"/>
              <a:t>Major sources of research:</a:t>
            </a:r>
            <a:endParaRPr lang="en-US" dirty="0"/>
          </a:p>
          <a:p>
            <a:pPr lvl="1"/>
            <a:r>
              <a:rPr lang="en-US" dirty="0" smtClean="0"/>
              <a:t>4 Data Sets:</a:t>
            </a:r>
          </a:p>
          <a:p>
            <a:pPr lvl="2"/>
            <a:r>
              <a:rPr lang="en-US" dirty="0" smtClean="0"/>
              <a:t>RAIS_dataset.csv</a:t>
            </a:r>
          </a:p>
          <a:p>
            <a:pPr lvl="2"/>
            <a:r>
              <a:rPr lang="en-US" dirty="0" smtClean="0"/>
              <a:t>OCTAA_dataset.csv</a:t>
            </a:r>
          </a:p>
          <a:p>
            <a:pPr lvl="2"/>
            <a:r>
              <a:rPr lang="en-US" dirty="0" smtClean="0"/>
              <a:t>JVWS_dataset.csv</a:t>
            </a:r>
          </a:p>
          <a:p>
            <a:pPr lvl="2"/>
            <a:r>
              <a:rPr lang="en-US" dirty="0" smtClean="0"/>
              <a:t>APP_OD_dataset.csv</a:t>
            </a:r>
          </a:p>
          <a:p>
            <a:pPr lvl="1"/>
            <a:r>
              <a:rPr lang="en-US" dirty="0" smtClean="0"/>
              <a:t>2016 Auditor General’s Report</a:t>
            </a:r>
          </a:p>
          <a:p>
            <a:r>
              <a:rPr lang="en-US" dirty="0" smtClean="0"/>
              <a:t>Tools used:</a:t>
            </a:r>
          </a:p>
          <a:p>
            <a:pPr lvl="1"/>
            <a:r>
              <a:rPr lang="en-US" dirty="0" smtClean="0"/>
              <a:t>SAS Studio – For analyzing data sets</a:t>
            </a:r>
          </a:p>
          <a:p>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1932214"/>
            <a:ext cx="5029200" cy="2828925"/>
          </a:xfrm>
          <a:prstGeom prst="rect">
            <a:avLst/>
          </a:prstGeom>
        </p:spPr>
      </p:pic>
    </p:spTree>
    <p:extLst>
      <p:ext uri="{BB962C8B-B14F-4D97-AF65-F5344CB8AC3E}">
        <p14:creationId xmlns:p14="http://schemas.microsoft.com/office/powerpoint/2010/main" val="2325154954"/>
      </p:ext>
    </p:extLst>
  </p:cSld>
  <p:clrMapOvr>
    <a:masterClrMapping/>
  </p:clrMapOvr>
  <p:transition>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Discussion Questions: Prior to </a:t>
            </a:r>
            <a:r>
              <a:rPr lang="en-US" b="1" dirty="0"/>
              <a:t>F</a:t>
            </a:r>
            <a:r>
              <a:rPr lang="en-US" b="1" dirty="0" smtClean="0"/>
              <a:t>ormulating Hypothesis</a:t>
            </a:r>
            <a:endParaRPr lang="en-US" b="1" dirty="0"/>
          </a:p>
        </p:txBody>
      </p:sp>
      <p:sp>
        <p:nvSpPr>
          <p:cNvPr id="3" name="Content Placeholder 2"/>
          <p:cNvSpPr>
            <a:spLocks noGrp="1"/>
          </p:cNvSpPr>
          <p:nvPr>
            <p:ph sz="half" idx="1"/>
          </p:nvPr>
        </p:nvSpPr>
        <p:spPr/>
        <p:txBody>
          <a:bodyPr/>
          <a:lstStyle/>
          <a:p>
            <a:r>
              <a:rPr lang="en-US" dirty="0" smtClean="0"/>
              <a:t>Simple questions answered to assist in formulating hypothesis (taken from problem statement sheet)</a:t>
            </a:r>
          </a:p>
          <a:p>
            <a:pPr lvl="1"/>
            <a:r>
              <a:rPr lang="en-US" dirty="0" smtClean="0"/>
              <a:t>Number of apprentices in Ontario</a:t>
            </a:r>
          </a:p>
          <a:p>
            <a:pPr lvl="1"/>
            <a:r>
              <a:rPr lang="en-US" dirty="0" smtClean="0"/>
              <a:t>What is the mean age of participants in the program?</a:t>
            </a:r>
          </a:p>
          <a:p>
            <a:pPr lvl="1"/>
            <a:r>
              <a:rPr lang="en-US" dirty="0" smtClean="0"/>
              <a:t>What is the most popular trade?</a:t>
            </a:r>
          </a:p>
          <a:p>
            <a:pPr lvl="1"/>
            <a:r>
              <a:rPr lang="en-US" dirty="0" smtClean="0"/>
              <a:t>Which trade has the highest rate of completion?</a:t>
            </a:r>
          </a:p>
        </p:txBody>
      </p:sp>
      <p:pic>
        <p:nvPicPr>
          <p:cNvPr id="5" name="Content Placeholder 4"/>
          <p:cNvPicPr>
            <a:picLocks noGrp="1" noChangeAspect="1"/>
          </p:cNvPicPr>
          <p:nvPr>
            <p:ph sz="half" idx="2"/>
          </p:nvPr>
        </p:nvPicPr>
        <p:blipFill>
          <a:blip r:embed="rId2"/>
          <a:stretch>
            <a:fillRect/>
          </a:stretch>
        </p:blipFill>
        <p:spPr>
          <a:xfrm>
            <a:off x="6036619" y="1903185"/>
            <a:ext cx="5776685" cy="3249385"/>
          </a:xfrm>
          <a:prstGeom prst="rect">
            <a:avLst/>
          </a:prstGeom>
        </p:spPr>
      </p:pic>
    </p:spTree>
    <p:extLst>
      <p:ext uri="{BB962C8B-B14F-4D97-AF65-F5344CB8AC3E}">
        <p14:creationId xmlns:p14="http://schemas.microsoft.com/office/powerpoint/2010/main" val="3290015612"/>
      </p:ext>
    </p:extLst>
  </p:cSld>
  <p:clrMapOvr>
    <a:masterClrMapping/>
  </p:clrMapOvr>
  <p:transition>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How </a:t>
            </a:r>
            <a:r>
              <a:rPr lang="en-US" b="1" dirty="0" smtClean="0"/>
              <a:t>many Apprentices are there in Ontario?</a:t>
            </a:r>
            <a:endParaRPr lang="en-US" b="1" dirty="0"/>
          </a:p>
        </p:txBody>
      </p:sp>
      <p:graphicFrame>
        <p:nvGraphicFramePr>
          <p:cNvPr id="6" name="Content Placeholder 5"/>
          <p:cNvGraphicFramePr>
            <a:graphicFrameLocks noGrp="1"/>
          </p:cNvGraphicFramePr>
          <p:nvPr>
            <p:ph sz="half" idx="2"/>
            <p:extLst>
              <p:ext uri="{D42A27DB-BD31-4B8C-83A1-F6EECF244321}">
                <p14:modId xmlns:p14="http://schemas.microsoft.com/office/powerpoint/2010/main" val="3510248546"/>
              </p:ext>
            </p:extLst>
          </p:nvPr>
        </p:nvGraphicFramePr>
        <p:xfrm>
          <a:off x="6342742" y="1714499"/>
          <a:ext cx="5442859" cy="4193533"/>
        </p:xfrm>
        <a:graphic>
          <a:graphicData uri="http://schemas.openxmlformats.org/drawingml/2006/table">
            <a:tbl>
              <a:tblPr>
                <a:tableStyleId>{69012ECD-51FC-41F1-AA8D-1B2483CD663E}</a:tableStyleId>
              </a:tblPr>
              <a:tblGrid>
                <a:gridCol w="1900502"/>
                <a:gridCol w="832172"/>
                <a:gridCol w="663490"/>
                <a:gridCol w="685980"/>
                <a:gridCol w="685980"/>
                <a:gridCol w="674735"/>
              </a:tblGrid>
              <a:tr h="404587">
                <a:tc>
                  <a:txBody>
                    <a:bodyPr/>
                    <a:lstStyle/>
                    <a:p>
                      <a:pPr marL="57150" marR="0" algn="ctr">
                        <a:lnSpc>
                          <a:spcPct val="120000"/>
                        </a:lnSpc>
                        <a:spcBef>
                          <a:spcPts val="600"/>
                        </a:spcBef>
                        <a:spcAft>
                          <a:spcPts val="0"/>
                        </a:spcAft>
                      </a:pPr>
                      <a:r>
                        <a:rPr lang="en-US" sz="1400" dirty="0">
                          <a:effectLst/>
                        </a:rPr>
                        <a:t> </a:t>
                      </a:r>
                      <a:endParaRPr lang="en-US" sz="1600" dirty="0">
                        <a:solidFill>
                          <a:srgbClr val="695D46"/>
                        </a:solidFill>
                        <a:effectLst/>
                        <a:latin typeface="Open Sans"/>
                        <a:ea typeface="Open Sans"/>
                        <a:cs typeface="Open Sans"/>
                      </a:endParaRPr>
                    </a:p>
                  </a:txBody>
                  <a:tcPr marL="53326" marR="53326" marT="53326" marB="53326">
                    <a:solidFill>
                      <a:schemeClr val="tx1">
                        <a:lumMod val="50000"/>
                      </a:schemeClr>
                    </a:solidFill>
                  </a:tcPr>
                </a:tc>
                <a:tc>
                  <a:txBody>
                    <a:bodyPr/>
                    <a:lstStyle/>
                    <a:p>
                      <a:pPr marL="0" marR="0" algn="ctr">
                        <a:lnSpc>
                          <a:spcPct val="120000"/>
                        </a:lnSpc>
                        <a:spcBef>
                          <a:spcPts val="600"/>
                        </a:spcBef>
                        <a:spcAft>
                          <a:spcPts val="0"/>
                        </a:spcAft>
                      </a:pPr>
                      <a:r>
                        <a:rPr lang="en-US" sz="1600" dirty="0">
                          <a:effectLst/>
                        </a:rPr>
                        <a:t>2011</a:t>
                      </a:r>
                      <a:endParaRPr lang="en-US" sz="1600" dirty="0">
                        <a:solidFill>
                          <a:srgbClr val="695D46"/>
                        </a:solidFill>
                        <a:effectLst/>
                        <a:latin typeface="Open Sans"/>
                        <a:ea typeface="Open Sans"/>
                        <a:cs typeface="Open Sans"/>
                      </a:endParaRPr>
                    </a:p>
                  </a:txBody>
                  <a:tcPr marL="53326" marR="53326" marT="53326" marB="53326">
                    <a:solidFill>
                      <a:schemeClr val="tx1">
                        <a:lumMod val="50000"/>
                      </a:schemeClr>
                    </a:solidFill>
                  </a:tcPr>
                </a:tc>
                <a:tc>
                  <a:txBody>
                    <a:bodyPr/>
                    <a:lstStyle/>
                    <a:p>
                      <a:pPr marL="0" marR="0" algn="ctr">
                        <a:lnSpc>
                          <a:spcPct val="120000"/>
                        </a:lnSpc>
                        <a:spcBef>
                          <a:spcPts val="600"/>
                        </a:spcBef>
                        <a:spcAft>
                          <a:spcPts val="0"/>
                        </a:spcAft>
                      </a:pPr>
                      <a:r>
                        <a:rPr lang="en-US" sz="1600" dirty="0">
                          <a:effectLst/>
                        </a:rPr>
                        <a:t>2012</a:t>
                      </a:r>
                      <a:endParaRPr lang="en-US" sz="1600" dirty="0">
                        <a:solidFill>
                          <a:srgbClr val="695D46"/>
                        </a:solidFill>
                        <a:effectLst/>
                        <a:latin typeface="Open Sans"/>
                        <a:ea typeface="Open Sans"/>
                        <a:cs typeface="Open Sans"/>
                      </a:endParaRPr>
                    </a:p>
                  </a:txBody>
                  <a:tcPr marL="53326" marR="53326" marT="53326" marB="53326">
                    <a:solidFill>
                      <a:schemeClr val="tx1">
                        <a:lumMod val="50000"/>
                      </a:schemeClr>
                    </a:solidFill>
                  </a:tcPr>
                </a:tc>
                <a:tc>
                  <a:txBody>
                    <a:bodyPr/>
                    <a:lstStyle/>
                    <a:p>
                      <a:pPr marL="0" marR="0" algn="ctr">
                        <a:lnSpc>
                          <a:spcPct val="120000"/>
                        </a:lnSpc>
                        <a:spcBef>
                          <a:spcPts val="600"/>
                        </a:spcBef>
                        <a:spcAft>
                          <a:spcPts val="0"/>
                        </a:spcAft>
                      </a:pPr>
                      <a:r>
                        <a:rPr lang="en-US" sz="1600" dirty="0">
                          <a:effectLst/>
                        </a:rPr>
                        <a:t>2013</a:t>
                      </a:r>
                      <a:endParaRPr lang="en-US" sz="1600" dirty="0">
                        <a:solidFill>
                          <a:srgbClr val="695D46"/>
                        </a:solidFill>
                        <a:effectLst/>
                        <a:latin typeface="Open Sans"/>
                        <a:ea typeface="Open Sans"/>
                        <a:cs typeface="Open Sans"/>
                      </a:endParaRPr>
                    </a:p>
                  </a:txBody>
                  <a:tcPr marL="53326" marR="53326" marT="53326" marB="53326">
                    <a:solidFill>
                      <a:schemeClr val="tx1">
                        <a:lumMod val="50000"/>
                      </a:schemeClr>
                    </a:solidFill>
                  </a:tcPr>
                </a:tc>
                <a:tc>
                  <a:txBody>
                    <a:bodyPr/>
                    <a:lstStyle/>
                    <a:p>
                      <a:pPr marL="0" marR="0" algn="ctr">
                        <a:lnSpc>
                          <a:spcPct val="120000"/>
                        </a:lnSpc>
                        <a:spcBef>
                          <a:spcPts val="600"/>
                        </a:spcBef>
                        <a:spcAft>
                          <a:spcPts val="0"/>
                        </a:spcAft>
                      </a:pPr>
                      <a:r>
                        <a:rPr lang="en-US" sz="1600" dirty="0">
                          <a:effectLst/>
                        </a:rPr>
                        <a:t>2014</a:t>
                      </a:r>
                      <a:endParaRPr lang="en-US" sz="1600" dirty="0">
                        <a:solidFill>
                          <a:srgbClr val="695D46"/>
                        </a:solidFill>
                        <a:effectLst/>
                        <a:latin typeface="Open Sans"/>
                        <a:ea typeface="Open Sans"/>
                        <a:cs typeface="Open Sans"/>
                      </a:endParaRPr>
                    </a:p>
                  </a:txBody>
                  <a:tcPr marL="53326" marR="53326" marT="53326" marB="53326">
                    <a:solidFill>
                      <a:schemeClr val="tx1">
                        <a:lumMod val="50000"/>
                      </a:schemeClr>
                    </a:solidFill>
                  </a:tcPr>
                </a:tc>
                <a:tc>
                  <a:txBody>
                    <a:bodyPr/>
                    <a:lstStyle/>
                    <a:p>
                      <a:pPr marL="0" marR="0" algn="ctr">
                        <a:lnSpc>
                          <a:spcPct val="120000"/>
                        </a:lnSpc>
                        <a:spcBef>
                          <a:spcPts val="600"/>
                        </a:spcBef>
                        <a:spcAft>
                          <a:spcPts val="0"/>
                        </a:spcAft>
                      </a:pPr>
                      <a:r>
                        <a:rPr lang="en-US" sz="1600" dirty="0">
                          <a:effectLst/>
                        </a:rPr>
                        <a:t>2015</a:t>
                      </a:r>
                      <a:endParaRPr lang="en-US" sz="1600" dirty="0">
                        <a:solidFill>
                          <a:srgbClr val="695D46"/>
                        </a:solidFill>
                        <a:effectLst/>
                        <a:latin typeface="Open Sans"/>
                        <a:ea typeface="Open Sans"/>
                        <a:cs typeface="Open Sans"/>
                      </a:endParaRPr>
                    </a:p>
                  </a:txBody>
                  <a:tcPr marL="53326" marR="53326" marT="53326" marB="53326">
                    <a:solidFill>
                      <a:schemeClr val="tx1">
                        <a:lumMod val="50000"/>
                      </a:schemeClr>
                    </a:solidFill>
                  </a:tcPr>
                </a:tc>
              </a:tr>
              <a:tr h="631491">
                <a:tc>
                  <a:txBody>
                    <a:bodyPr/>
                    <a:lstStyle/>
                    <a:p>
                      <a:pPr marL="0" marR="0">
                        <a:lnSpc>
                          <a:spcPct val="120000"/>
                        </a:lnSpc>
                        <a:spcBef>
                          <a:spcPts val="600"/>
                        </a:spcBef>
                        <a:spcAft>
                          <a:spcPts val="0"/>
                        </a:spcAft>
                      </a:pPr>
                      <a:r>
                        <a:rPr lang="en-US" sz="1400" dirty="0" smtClean="0">
                          <a:effectLst/>
                        </a:rPr>
                        <a:t>No Direct </a:t>
                      </a:r>
                      <a:r>
                        <a:rPr lang="en-US" sz="1400" dirty="0">
                          <a:effectLst/>
                        </a:rPr>
                        <a:t>Qualification</a:t>
                      </a:r>
                      <a:endParaRPr lang="en-US" sz="1600" dirty="0">
                        <a:solidFill>
                          <a:srgbClr val="695D46"/>
                        </a:solidFill>
                        <a:effectLst/>
                        <a:latin typeface="Open Sans"/>
                        <a:ea typeface="Open Sans"/>
                        <a:cs typeface="Open Sans"/>
                      </a:endParaRPr>
                    </a:p>
                  </a:txBody>
                  <a:tcPr marL="53326" marR="53326" marT="53326" marB="53326" anchor="ctr">
                    <a:solidFill>
                      <a:schemeClr val="accent1">
                        <a:lumMod val="50000"/>
                      </a:schemeClr>
                    </a:solidFill>
                  </a:tcPr>
                </a:tc>
                <a:tc>
                  <a:txBody>
                    <a:bodyPr/>
                    <a:lstStyle/>
                    <a:p>
                      <a:pPr marL="0" marR="0" algn="ctr">
                        <a:lnSpc>
                          <a:spcPct val="120000"/>
                        </a:lnSpc>
                        <a:spcBef>
                          <a:spcPts val="600"/>
                        </a:spcBef>
                        <a:spcAft>
                          <a:spcPts val="0"/>
                        </a:spcAft>
                      </a:pPr>
                      <a:r>
                        <a:rPr lang="en-US" sz="1200" dirty="0">
                          <a:effectLst/>
                        </a:rPr>
                        <a:t>0</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dirty="0">
                          <a:effectLst/>
                        </a:rPr>
                        <a:t>0</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a:effectLst/>
                        </a:rPr>
                        <a:t>0</a:t>
                      </a:r>
                      <a:endParaRPr lang="en-US" sz="140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a:effectLst/>
                        </a:rPr>
                        <a:t>0</a:t>
                      </a:r>
                      <a:endParaRPr lang="en-US" sz="140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a:effectLst/>
                        </a:rPr>
                        <a:t>0</a:t>
                      </a:r>
                      <a:endParaRPr lang="en-US" sz="1400">
                        <a:solidFill>
                          <a:srgbClr val="695D46"/>
                        </a:solidFill>
                        <a:effectLst/>
                        <a:latin typeface="Open Sans"/>
                        <a:ea typeface="Open Sans"/>
                        <a:cs typeface="Open Sans"/>
                      </a:endParaRPr>
                    </a:p>
                  </a:txBody>
                  <a:tcPr marL="53326" marR="53326" marT="53326" marB="53326" anchor="ctr"/>
                </a:tc>
              </a:tr>
              <a:tr h="631491">
                <a:tc>
                  <a:txBody>
                    <a:bodyPr/>
                    <a:lstStyle/>
                    <a:p>
                      <a:pPr marL="0" marR="0">
                        <a:lnSpc>
                          <a:spcPct val="120000"/>
                        </a:lnSpc>
                        <a:spcBef>
                          <a:spcPts val="600"/>
                        </a:spcBef>
                        <a:spcAft>
                          <a:spcPts val="0"/>
                        </a:spcAft>
                      </a:pPr>
                      <a:r>
                        <a:rPr lang="en-US" sz="1400" dirty="0">
                          <a:effectLst/>
                        </a:rPr>
                        <a:t>Continuing Program</a:t>
                      </a:r>
                      <a:endParaRPr lang="en-US" sz="1600" dirty="0">
                        <a:solidFill>
                          <a:srgbClr val="695D46"/>
                        </a:solidFill>
                        <a:effectLst/>
                        <a:latin typeface="Open Sans"/>
                        <a:ea typeface="Open Sans"/>
                        <a:cs typeface="Open Sans"/>
                      </a:endParaRPr>
                    </a:p>
                  </a:txBody>
                  <a:tcPr marL="53326" marR="53326" marT="53326" marB="53326" anchor="ctr">
                    <a:solidFill>
                      <a:schemeClr val="accent1">
                        <a:lumMod val="50000"/>
                      </a:schemeClr>
                    </a:solidFill>
                  </a:tcPr>
                </a:tc>
                <a:tc>
                  <a:txBody>
                    <a:bodyPr/>
                    <a:lstStyle/>
                    <a:p>
                      <a:pPr marL="0" marR="0" algn="ctr">
                        <a:lnSpc>
                          <a:spcPct val="120000"/>
                        </a:lnSpc>
                        <a:spcBef>
                          <a:spcPts val="600"/>
                        </a:spcBef>
                        <a:spcAft>
                          <a:spcPts val="0"/>
                        </a:spcAft>
                      </a:pPr>
                      <a:r>
                        <a:rPr lang="en-US" sz="1200">
                          <a:effectLst/>
                        </a:rPr>
                        <a:t>134,676</a:t>
                      </a:r>
                      <a:endParaRPr lang="en-US" sz="140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dirty="0">
                          <a:effectLst/>
                        </a:rPr>
                        <a:t>143,498</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dirty="0">
                          <a:effectLst/>
                        </a:rPr>
                        <a:t>121,788</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a:effectLst/>
                        </a:rPr>
                        <a:t>125,231</a:t>
                      </a:r>
                      <a:endParaRPr lang="en-US" sz="140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dirty="0">
                          <a:effectLst/>
                        </a:rPr>
                        <a:t>94,767</a:t>
                      </a:r>
                      <a:endParaRPr lang="en-US" sz="1400" dirty="0">
                        <a:solidFill>
                          <a:srgbClr val="695D46"/>
                        </a:solidFill>
                        <a:effectLst/>
                        <a:latin typeface="Open Sans"/>
                        <a:ea typeface="Open Sans"/>
                        <a:cs typeface="Open Sans"/>
                      </a:endParaRPr>
                    </a:p>
                  </a:txBody>
                  <a:tcPr marL="53326" marR="53326" marT="53326" marB="53326" anchor="ctr"/>
                </a:tc>
              </a:tr>
              <a:tr h="631491">
                <a:tc>
                  <a:txBody>
                    <a:bodyPr/>
                    <a:lstStyle/>
                    <a:p>
                      <a:pPr marL="0" marR="0">
                        <a:lnSpc>
                          <a:spcPct val="120000"/>
                        </a:lnSpc>
                        <a:spcBef>
                          <a:spcPts val="600"/>
                        </a:spcBef>
                        <a:spcAft>
                          <a:spcPts val="0"/>
                        </a:spcAft>
                      </a:pPr>
                      <a:r>
                        <a:rPr lang="en-US" sz="1400" dirty="0">
                          <a:effectLst/>
                        </a:rPr>
                        <a:t>Completed Program</a:t>
                      </a:r>
                      <a:endParaRPr lang="en-US" sz="1600" dirty="0">
                        <a:solidFill>
                          <a:srgbClr val="695D46"/>
                        </a:solidFill>
                        <a:effectLst/>
                        <a:latin typeface="Open Sans"/>
                        <a:ea typeface="Open Sans"/>
                        <a:cs typeface="Open Sans"/>
                      </a:endParaRPr>
                    </a:p>
                  </a:txBody>
                  <a:tcPr marL="53326" marR="53326" marT="53326" marB="53326" anchor="ctr">
                    <a:solidFill>
                      <a:schemeClr val="accent1">
                        <a:lumMod val="50000"/>
                      </a:schemeClr>
                    </a:solidFill>
                  </a:tcPr>
                </a:tc>
                <a:tc>
                  <a:txBody>
                    <a:bodyPr/>
                    <a:lstStyle/>
                    <a:p>
                      <a:pPr marL="0" marR="0" algn="ctr">
                        <a:lnSpc>
                          <a:spcPct val="120000"/>
                        </a:lnSpc>
                        <a:spcBef>
                          <a:spcPts val="600"/>
                        </a:spcBef>
                        <a:spcAft>
                          <a:spcPts val="0"/>
                        </a:spcAft>
                      </a:pPr>
                      <a:r>
                        <a:rPr lang="en-US" sz="1200" dirty="0">
                          <a:effectLst/>
                        </a:rPr>
                        <a:t>10,158</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dirty="0">
                          <a:effectLst/>
                        </a:rPr>
                        <a:t>11,064</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dirty="0">
                          <a:effectLst/>
                        </a:rPr>
                        <a:t>17,706</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a:effectLst/>
                        </a:rPr>
                        <a:t>11,619</a:t>
                      </a:r>
                      <a:endParaRPr lang="en-US" sz="140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a:effectLst/>
                        </a:rPr>
                        <a:t>9,915</a:t>
                      </a:r>
                      <a:endParaRPr lang="en-US" sz="1400">
                        <a:solidFill>
                          <a:srgbClr val="695D46"/>
                        </a:solidFill>
                        <a:effectLst/>
                        <a:latin typeface="Open Sans"/>
                        <a:ea typeface="Open Sans"/>
                        <a:cs typeface="Open Sans"/>
                      </a:endParaRPr>
                    </a:p>
                  </a:txBody>
                  <a:tcPr marL="53326" marR="53326" marT="53326" marB="53326" anchor="ctr"/>
                </a:tc>
              </a:tr>
              <a:tr h="631491">
                <a:tc>
                  <a:txBody>
                    <a:bodyPr/>
                    <a:lstStyle/>
                    <a:p>
                      <a:pPr marL="0" marR="0">
                        <a:lnSpc>
                          <a:spcPct val="120000"/>
                        </a:lnSpc>
                        <a:spcBef>
                          <a:spcPts val="600"/>
                        </a:spcBef>
                        <a:spcAft>
                          <a:spcPts val="0"/>
                        </a:spcAft>
                      </a:pPr>
                      <a:r>
                        <a:rPr lang="en-US" sz="1400" dirty="0">
                          <a:effectLst/>
                        </a:rPr>
                        <a:t>Discontinued Program</a:t>
                      </a:r>
                      <a:endParaRPr lang="en-US" sz="1600" dirty="0">
                        <a:solidFill>
                          <a:srgbClr val="695D46"/>
                        </a:solidFill>
                        <a:effectLst/>
                        <a:latin typeface="Open Sans"/>
                        <a:ea typeface="Open Sans"/>
                        <a:cs typeface="Open Sans"/>
                      </a:endParaRPr>
                    </a:p>
                  </a:txBody>
                  <a:tcPr marL="53326" marR="53326" marT="53326" marB="53326" anchor="ctr">
                    <a:solidFill>
                      <a:schemeClr val="accent1">
                        <a:lumMod val="50000"/>
                      </a:schemeClr>
                    </a:solidFill>
                  </a:tcPr>
                </a:tc>
                <a:tc>
                  <a:txBody>
                    <a:bodyPr/>
                    <a:lstStyle/>
                    <a:p>
                      <a:pPr marL="0" marR="0" algn="ctr">
                        <a:lnSpc>
                          <a:spcPct val="120000"/>
                        </a:lnSpc>
                        <a:spcBef>
                          <a:spcPts val="600"/>
                        </a:spcBef>
                        <a:spcAft>
                          <a:spcPts val="0"/>
                        </a:spcAft>
                      </a:pPr>
                      <a:r>
                        <a:rPr lang="en-US" sz="1200" dirty="0">
                          <a:effectLst/>
                        </a:rPr>
                        <a:t>8,470</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a:effectLst/>
                        </a:rPr>
                        <a:t>9,424</a:t>
                      </a:r>
                      <a:endParaRPr lang="en-US" sz="140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dirty="0">
                          <a:effectLst/>
                        </a:rPr>
                        <a:t>32,666</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dirty="0">
                          <a:effectLst/>
                        </a:rPr>
                        <a:t>7555</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a:effectLst/>
                        </a:rPr>
                        <a:t>28,406</a:t>
                      </a:r>
                      <a:endParaRPr lang="en-US" sz="1400">
                        <a:solidFill>
                          <a:srgbClr val="695D46"/>
                        </a:solidFill>
                        <a:effectLst/>
                        <a:latin typeface="Open Sans"/>
                        <a:ea typeface="Open Sans"/>
                        <a:cs typeface="Open Sans"/>
                      </a:endParaRPr>
                    </a:p>
                  </a:txBody>
                  <a:tcPr marL="53326" marR="53326" marT="53326" marB="53326" anchor="ctr"/>
                </a:tc>
              </a:tr>
              <a:tr h="631491">
                <a:tc>
                  <a:txBody>
                    <a:bodyPr/>
                    <a:lstStyle/>
                    <a:p>
                      <a:pPr marL="0" marR="0">
                        <a:lnSpc>
                          <a:spcPct val="120000"/>
                        </a:lnSpc>
                        <a:spcBef>
                          <a:spcPts val="600"/>
                        </a:spcBef>
                        <a:spcAft>
                          <a:spcPts val="0"/>
                        </a:spcAft>
                      </a:pPr>
                      <a:r>
                        <a:rPr lang="en-US" sz="1400" dirty="0">
                          <a:effectLst/>
                        </a:rPr>
                        <a:t>Total Individuals</a:t>
                      </a:r>
                      <a:endParaRPr lang="en-US" sz="1600" dirty="0">
                        <a:solidFill>
                          <a:srgbClr val="695D46"/>
                        </a:solidFill>
                        <a:effectLst/>
                        <a:latin typeface="Open Sans"/>
                        <a:ea typeface="Open Sans"/>
                        <a:cs typeface="Open Sans"/>
                      </a:endParaRPr>
                    </a:p>
                  </a:txBody>
                  <a:tcPr marL="53326" marR="53326" marT="53326" marB="53326" anchor="ctr">
                    <a:solidFill>
                      <a:schemeClr val="accent1">
                        <a:lumMod val="50000"/>
                      </a:schemeClr>
                    </a:solidFill>
                  </a:tcPr>
                </a:tc>
                <a:tc>
                  <a:txBody>
                    <a:bodyPr/>
                    <a:lstStyle/>
                    <a:p>
                      <a:pPr marL="0" marR="0" algn="ctr">
                        <a:lnSpc>
                          <a:spcPct val="120000"/>
                        </a:lnSpc>
                        <a:spcBef>
                          <a:spcPts val="600"/>
                        </a:spcBef>
                        <a:spcAft>
                          <a:spcPts val="0"/>
                        </a:spcAft>
                      </a:pPr>
                      <a:r>
                        <a:rPr lang="en-US" sz="1200" u="sng" dirty="0">
                          <a:effectLst/>
                        </a:rPr>
                        <a:t>153,767</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u="sng" dirty="0">
                          <a:effectLst/>
                        </a:rPr>
                        <a:t>164,426</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u="sng">
                          <a:effectLst/>
                        </a:rPr>
                        <a:t>172,559</a:t>
                      </a:r>
                      <a:endParaRPr lang="en-US" sz="140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u="sng" dirty="0">
                          <a:effectLst/>
                        </a:rPr>
                        <a:t>144,827</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u="sng">
                          <a:effectLst/>
                        </a:rPr>
                        <a:t>133,449</a:t>
                      </a:r>
                      <a:endParaRPr lang="en-US" sz="1400">
                        <a:solidFill>
                          <a:srgbClr val="695D46"/>
                        </a:solidFill>
                        <a:effectLst/>
                        <a:latin typeface="Open Sans"/>
                        <a:ea typeface="Open Sans"/>
                        <a:cs typeface="Open Sans"/>
                      </a:endParaRPr>
                    </a:p>
                  </a:txBody>
                  <a:tcPr marL="53326" marR="53326" marT="53326" marB="53326" anchor="ctr"/>
                </a:tc>
              </a:tr>
              <a:tr h="631491">
                <a:tc>
                  <a:txBody>
                    <a:bodyPr/>
                    <a:lstStyle/>
                    <a:p>
                      <a:pPr marL="0" marR="0">
                        <a:lnSpc>
                          <a:spcPct val="120000"/>
                        </a:lnSpc>
                        <a:spcBef>
                          <a:spcPts val="600"/>
                        </a:spcBef>
                        <a:spcAft>
                          <a:spcPts val="0"/>
                        </a:spcAft>
                      </a:pPr>
                      <a:r>
                        <a:rPr lang="en-US" sz="1400" dirty="0">
                          <a:effectLst/>
                        </a:rPr>
                        <a:t>Total </a:t>
                      </a:r>
                      <a:r>
                        <a:rPr lang="en-US" sz="1400" dirty="0" smtClean="0">
                          <a:effectLst/>
                        </a:rPr>
                        <a:t>Without Discontinued</a:t>
                      </a:r>
                      <a:endParaRPr lang="en-US" sz="1600" dirty="0">
                        <a:solidFill>
                          <a:srgbClr val="695D46"/>
                        </a:solidFill>
                        <a:effectLst/>
                        <a:latin typeface="Open Sans"/>
                        <a:ea typeface="Open Sans"/>
                        <a:cs typeface="Open Sans"/>
                      </a:endParaRPr>
                    </a:p>
                  </a:txBody>
                  <a:tcPr marL="53326" marR="53326" marT="53326" marB="53326" anchor="ctr">
                    <a:solidFill>
                      <a:schemeClr val="accent1">
                        <a:lumMod val="50000"/>
                      </a:schemeClr>
                    </a:solidFill>
                  </a:tcPr>
                </a:tc>
                <a:tc>
                  <a:txBody>
                    <a:bodyPr/>
                    <a:lstStyle/>
                    <a:p>
                      <a:pPr marL="0" marR="0" algn="ctr">
                        <a:lnSpc>
                          <a:spcPct val="120000"/>
                        </a:lnSpc>
                        <a:spcBef>
                          <a:spcPts val="600"/>
                        </a:spcBef>
                        <a:spcAft>
                          <a:spcPts val="0"/>
                        </a:spcAft>
                      </a:pPr>
                      <a:r>
                        <a:rPr lang="en-US" sz="1200" u="sng">
                          <a:effectLst/>
                        </a:rPr>
                        <a:t>144,834</a:t>
                      </a:r>
                      <a:endParaRPr lang="en-US" sz="140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u="sng" dirty="0">
                          <a:effectLst/>
                        </a:rPr>
                        <a:t>154,562</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u="sng" dirty="0">
                          <a:effectLst/>
                        </a:rPr>
                        <a:t>139,494</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u="sng" dirty="0">
                          <a:effectLst/>
                        </a:rPr>
                        <a:t>136,850</a:t>
                      </a:r>
                      <a:endParaRPr lang="en-US" sz="1400" dirty="0">
                        <a:solidFill>
                          <a:srgbClr val="695D46"/>
                        </a:solidFill>
                        <a:effectLst/>
                        <a:latin typeface="Open Sans"/>
                        <a:ea typeface="Open Sans"/>
                        <a:cs typeface="Open Sans"/>
                      </a:endParaRPr>
                    </a:p>
                  </a:txBody>
                  <a:tcPr marL="53326" marR="53326" marT="53326" marB="53326" anchor="ctr"/>
                </a:tc>
                <a:tc>
                  <a:txBody>
                    <a:bodyPr/>
                    <a:lstStyle/>
                    <a:p>
                      <a:pPr marL="0" marR="0" algn="ctr">
                        <a:lnSpc>
                          <a:spcPct val="120000"/>
                        </a:lnSpc>
                        <a:spcBef>
                          <a:spcPts val="600"/>
                        </a:spcBef>
                        <a:spcAft>
                          <a:spcPts val="0"/>
                        </a:spcAft>
                      </a:pPr>
                      <a:r>
                        <a:rPr lang="en-US" sz="1200" u="sng" dirty="0">
                          <a:effectLst/>
                        </a:rPr>
                        <a:t>104,682</a:t>
                      </a:r>
                      <a:endParaRPr lang="en-US" sz="1400" dirty="0">
                        <a:solidFill>
                          <a:srgbClr val="695D46"/>
                        </a:solidFill>
                        <a:effectLst/>
                        <a:latin typeface="Open Sans"/>
                        <a:ea typeface="Open Sans"/>
                        <a:cs typeface="Open Sans"/>
                      </a:endParaRPr>
                    </a:p>
                  </a:txBody>
                  <a:tcPr marL="53326" marR="53326" marT="53326" marB="53326" anchor="ctr"/>
                </a:tc>
              </a:tr>
            </a:tbl>
          </a:graphicData>
        </a:graphic>
      </p:graphicFrame>
      <p:graphicFrame>
        <p:nvGraphicFramePr>
          <p:cNvPr id="10" name="Content Placeholder 9"/>
          <p:cNvGraphicFramePr>
            <a:graphicFrameLocks noGrp="1"/>
          </p:cNvGraphicFramePr>
          <p:nvPr>
            <p:ph sz="half" idx="1"/>
            <p:extLst>
              <p:ext uri="{D42A27DB-BD31-4B8C-83A1-F6EECF244321}">
                <p14:modId xmlns:p14="http://schemas.microsoft.com/office/powerpoint/2010/main" val="3000916285"/>
              </p:ext>
            </p:extLst>
          </p:nvPr>
        </p:nvGraphicFramePr>
        <p:xfrm>
          <a:off x="0" y="1714499"/>
          <a:ext cx="6342741" cy="486047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26624083"/>
      </p:ext>
    </p:extLst>
  </p:cSld>
  <p:clrMapOvr>
    <a:masterClrMapping/>
  </p:clrMapOvr>
  <p:transition>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What is the Mean Age of Participants?</a:t>
            </a:r>
            <a:endParaRPr lang="en-US" b="1" dirty="0"/>
          </a:p>
        </p:txBody>
      </p:sp>
      <p:graphicFrame>
        <p:nvGraphicFramePr>
          <p:cNvPr id="8" name="Content Placeholder 7"/>
          <p:cNvGraphicFramePr>
            <a:graphicFrameLocks noGrp="1"/>
          </p:cNvGraphicFramePr>
          <p:nvPr>
            <p:ph sz="half" idx="1"/>
            <p:extLst>
              <p:ext uri="{D42A27DB-BD31-4B8C-83A1-F6EECF244321}">
                <p14:modId xmlns:p14="http://schemas.microsoft.com/office/powerpoint/2010/main" val="127765582"/>
              </p:ext>
            </p:extLst>
          </p:nvPr>
        </p:nvGraphicFramePr>
        <p:xfrm>
          <a:off x="362857" y="4107542"/>
          <a:ext cx="5167086" cy="2056463"/>
        </p:xfrm>
        <a:graphic>
          <a:graphicData uri="http://schemas.openxmlformats.org/drawingml/2006/table">
            <a:tbl>
              <a:tblPr/>
              <a:tblGrid>
                <a:gridCol w="2327040"/>
                <a:gridCol w="2840046"/>
              </a:tblGrid>
              <a:tr h="347750">
                <a:tc gridSpan="2">
                  <a:txBody>
                    <a:bodyPr/>
                    <a:lstStyle/>
                    <a:p>
                      <a:pPr algn="ctr" fontAlgn="ctr"/>
                      <a:r>
                        <a:rPr lang="en-US" sz="2000" b="1" i="0" u="none" strike="noStrike" dirty="0">
                          <a:solidFill>
                            <a:srgbClr val="FFFFFF"/>
                          </a:solidFill>
                          <a:effectLst/>
                          <a:latin typeface="Open Sans"/>
                        </a:rPr>
                        <a:t>Mean Age of Individual in Sampled Record</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hMerge="1">
                  <a:txBody>
                    <a:bodyPr/>
                    <a:lstStyle/>
                    <a:p>
                      <a:endParaRPr lang="en-US"/>
                    </a:p>
                  </a:txBody>
                  <a:tcPr/>
                </a:tc>
              </a:tr>
              <a:tr h="347750">
                <a:tc>
                  <a:txBody>
                    <a:bodyPr/>
                    <a:lstStyle/>
                    <a:p>
                      <a:pPr algn="ctr" fontAlgn="ctr"/>
                      <a:r>
                        <a:rPr lang="en-US" sz="2000" b="1" i="0" u="none" strike="noStrike" dirty="0">
                          <a:solidFill>
                            <a:srgbClr val="000000"/>
                          </a:solidFill>
                          <a:effectLst/>
                          <a:latin typeface="Open Sans"/>
                        </a:rPr>
                        <a:t>2011</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600" b="0" i="0" u="none" strike="noStrike">
                          <a:solidFill>
                            <a:srgbClr val="695D46"/>
                          </a:solidFill>
                          <a:effectLst/>
                          <a:latin typeface="Arial" panose="020B0604020202020204" pitchFamily="34" charset="0"/>
                        </a:rPr>
                        <a:t>30.93</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7750">
                <a:tc>
                  <a:txBody>
                    <a:bodyPr/>
                    <a:lstStyle/>
                    <a:p>
                      <a:pPr algn="ctr" fontAlgn="ctr"/>
                      <a:r>
                        <a:rPr lang="en-US" sz="2000" b="1" i="0" u="none" strike="noStrike" dirty="0">
                          <a:solidFill>
                            <a:srgbClr val="000000"/>
                          </a:solidFill>
                          <a:effectLst/>
                          <a:latin typeface="Open Sans"/>
                        </a:rPr>
                        <a:t>2012</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600" b="0" i="0" u="none" strike="noStrike" dirty="0">
                          <a:solidFill>
                            <a:srgbClr val="695D46"/>
                          </a:solidFill>
                          <a:effectLst/>
                          <a:latin typeface="Arial" panose="020B0604020202020204" pitchFamily="34" charset="0"/>
                        </a:rPr>
                        <a:t>31.14</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7750">
                <a:tc>
                  <a:txBody>
                    <a:bodyPr/>
                    <a:lstStyle/>
                    <a:p>
                      <a:pPr algn="ctr" fontAlgn="ctr"/>
                      <a:r>
                        <a:rPr lang="en-US" sz="2000" b="1" i="0" u="none" strike="noStrike">
                          <a:solidFill>
                            <a:srgbClr val="000000"/>
                          </a:solidFill>
                          <a:effectLst/>
                          <a:latin typeface="Open Sans"/>
                        </a:rPr>
                        <a:t>2013</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600" b="0" i="0" u="none" strike="noStrike" dirty="0">
                          <a:solidFill>
                            <a:srgbClr val="695D46"/>
                          </a:solidFill>
                          <a:effectLst/>
                          <a:latin typeface="Arial" panose="020B0604020202020204" pitchFamily="34" charset="0"/>
                        </a:rPr>
                        <a:t>31.56</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17713">
                <a:tc>
                  <a:txBody>
                    <a:bodyPr/>
                    <a:lstStyle/>
                    <a:p>
                      <a:pPr algn="ctr" fontAlgn="ctr"/>
                      <a:r>
                        <a:rPr lang="en-US" sz="2000" b="1" i="0" u="none" strike="noStrike">
                          <a:solidFill>
                            <a:srgbClr val="000000"/>
                          </a:solidFill>
                          <a:effectLst/>
                          <a:latin typeface="Open Sans"/>
                        </a:rPr>
                        <a:t>2014</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600" b="0" i="0" u="none" strike="noStrike" dirty="0">
                          <a:solidFill>
                            <a:srgbClr val="695D46"/>
                          </a:solidFill>
                          <a:effectLst/>
                          <a:latin typeface="Arial" panose="020B0604020202020204" pitchFamily="34" charset="0"/>
                        </a:rPr>
                        <a:t>31.61</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7750">
                <a:tc>
                  <a:txBody>
                    <a:bodyPr/>
                    <a:lstStyle/>
                    <a:p>
                      <a:pPr algn="ctr" fontAlgn="ctr"/>
                      <a:r>
                        <a:rPr lang="en-US" sz="2000" b="1" i="0" u="none" strike="noStrike">
                          <a:solidFill>
                            <a:srgbClr val="000000"/>
                          </a:solidFill>
                          <a:effectLst/>
                          <a:latin typeface="Open Sans"/>
                        </a:rPr>
                        <a:t>2015</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600" b="0" i="0" u="none" strike="noStrike" dirty="0">
                          <a:solidFill>
                            <a:srgbClr val="695D46"/>
                          </a:solidFill>
                          <a:effectLst/>
                          <a:latin typeface="Arial" panose="020B0604020202020204" pitchFamily="34" charset="0"/>
                        </a:rPr>
                        <a:t>31.52</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graphicFrame>
        <p:nvGraphicFramePr>
          <p:cNvPr id="5" name="Content Placeholder 4"/>
          <p:cNvGraphicFramePr>
            <a:graphicFrameLocks noGrp="1"/>
          </p:cNvGraphicFramePr>
          <p:nvPr>
            <p:ph sz="half" idx="2"/>
            <p:extLst>
              <p:ext uri="{D42A27DB-BD31-4B8C-83A1-F6EECF244321}">
                <p14:modId xmlns:p14="http://schemas.microsoft.com/office/powerpoint/2010/main" val="904022380"/>
              </p:ext>
            </p:extLst>
          </p:nvPr>
        </p:nvGraphicFramePr>
        <p:xfrm>
          <a:off x="6373813" y="1714500"/>
          <a:ext cx="5194073" cy="4457700"/>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566057" y="1886857"/>
            <a:ext cx="4760686" cy="1727200"/>
          </a:xfrm>
          <a:prstGeom prst="rect">
            <a:avLst/>
          </a:prstGeom>
          <a:noFill/>
        </p:spPr>
        <p:txBody>
          <a:bodyPr wrap="square" rtlCol="0">
            <a:spAutoFit/>
          </a:bodyPr>
          <a:lstStyle/>
          <a:p>
            <a:endParaRPr lang="en-US" dirty="0"/>
          </a:p>
        </p:txBody>
      </p:sp>
      <p:sp>
        <p:nvSpPr>
          <p:cNvPr id="10" name="TextBox 9"/>
          <p:cNvSpPr txBox="1"/>
          <p:nvPr/>
        </p:nvSpPr>
        <p:spPr>
          <a:xfrm>
            <a:off x="362857" y="2150292"/>
            <a:ext cx="5167086" cy="1631216"/>
          </a:xfrm>
          <a:prstGeom prst="rect">
            <a:avLst/>
          </a:prstGeom>
          <a:noFill/>
        </p:spPr>
        <p:txBody>
          <a:bodyPr wrap="square" rtlCol="0">
            <a:spAutoFit/>
          </a:bodyPr>
          <a:lstStyle/>
          <a:p>
            <a:pPr marL="285750" indent="-285750">
              <a:buFont typeface="Arial" panose="020B0604020202020204" pitchFamily="34" charset="0"/>
              <a:buChar char="•"/>
            </a:pPr>
            <a:r>
              <a:rPr lang="en-US" sz="2000" dirty="0" smtClean="0"/>
              <a:t>Age data did not vary enough to be able to form a conclusion</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smtClean="0"/>
              <a:t>Data points were joined too closely together</a:t>
            </a:r>
            <a:endParaRPr lang="en-US" sz="2000" dirty="0"/>
          </a:p>
        </p:txBody>
      </p:sp>
    </p:spTree>
    <p:extLst>
      <p:ext uri="{BB962C8B-B14F-4D97-AF65-F5344CB8AC3E}">
        <p14:creationId xmlns:p14="http://schemas.microsoft.com/office/powerpoint/2010/main" val="2386844340"/>
      </p:ext>
    </p:extLst>
  </p:cSld>
  <p:clrMapOvr>
    <a:masterClrMapping/>
  </p:clrMapOvr>
  <p:transition>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Which Trades are the Most Popular and Which have the Highest Completion Rates?</a:t>
            </a:r>
            <a:endParaRPr lang="en-US" b="1" dirty="0"/>
          </a:p>
        </p:txBody>
      </p:sp>
      <p:graphicFrame>
        <p:nvGraphicFramePr>
          <p:cNvPr id="5" name="Content Placeholder 4"/>
          <p:cNvGraphicFramePr>
            <a:graphicFrameLocks noGrp="1"/>
          </p:cNvGraphicFramePr>
          <p:nvPr>
            <p:ph sz="half" idx="1"/>
            <p:extLst>
              <p:ext uri="{D42A27DB-BD31-4B8C-83A1-F6EECF244321}">
                <p14:modId xmlns:p14="http://schemas.microsoft.com/office/powerpoint/2010/main" val="1852620801"/>
              </p:ext>
            </p:extLst>
          </p:nvPr>
        </p:nvGraphicFramePr>
        <p:xfrm>
          <a:off x="319313" y="1714497"/>
          <a:ext cx="5762172" cy="4457703"/>
        </p:xfrm>
        <a:graphic>
          <a:graphicData uri="http://schemas.openxmlformats.org/drawingml/2006/table">
            <a:tbl>
              <a:tblPr/>
              <a:tblGrid>
                <a:gridCol w="675769"/>
                <a:gridCol w="2092306"/>
                <a:gridCol w="1045009"/>
                <a:gridCol w="1045009"/>
                <a:gridCol w="904079"/>
              </a:tblGrid>
              <a:tr h="632512">
                <a:tc gridSpan="5">
                  <a:txBody>
                    <a:bodyPr/>
                    <a:lstStyle/>
                    <a:p>
                      <a:pPr algn="ctr" fontAlgn="ctr"/>
                      <a:r>
                        <a:rPr lang="en-US" sz="1600" b="1" i="0" u="none" strike="noStrike" dirty="0">
                          <a:solidFill>
                            <a:srgbClr val="FFFFFF"/>
                          </a:solidFill>
                          <a:effectLst/>
                          <a:latin typeface="Open Sans"/>
                        </a:rPr>
                        <a:t>Most Popular Trade by Persons Continuing/Completed Program</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632512">
                <a:tc>
                  <a:txBody>
                    <a:bodyPr/>
                    <a:lstStyle/>
                    <a:p>
                      <a:pPr algn="ctr" fontAlgn="ctr"/>
                      <a:r>
                        <a:rPr lang="en-US" sz="1600" b="1" i="0" u="none" strike="noStrike" dirty="0">
                          <a:solidFill>
                            <a:srgbClr val="000000"/>
                          </a:solidFill>
                          <a:effectLst/>
                          <a:latin typeface="Open Sans"/>
                        </a:rPr>
                        <a:t> </a:t>
                      </a:r>
                      <a:r>
                        <a:rPr lang="en-US" sz="1400" b="1" i="0" u="none" strike="noStrike" dirty="0" smtClean="0">
                          <a:solidFill>
                            <a:srgbClr val="000000"/>
                          </a:solidFill>
                          <a:effectLst/>
                          <a:latin typeface="Open Sans"/>
                        </a:rPr>
                        <a:t>Year</a:t>
                      </a:r>
                      <a:endParaRPr lang="en-US" sz="1400" b="1" i="0" u="none" strike="noStrike" dirty="0">
                        <a:solidFill>
                          <a:srgbClr val="000000"/>
                        </a:solidFill>
                        <a:effectLst/>
                        <a:latin typeface="Open Sans"/>
                      </a:endParaRP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7B7B7"/>
                    </a:solidFill>
                  </a:tcPr>
                </a:tc>
                <a:tc>
                  <a:txBody>
                    <a:bodyPr/>
                    <a:lstStyle/>
                    <a:p>
                      <a:pPr algn="ctr" fontAlgn="ctr"/>
                      <a:r>
                        <a:rPr lang="en-US" sz="1400" b="1" i="0" u="none" strike="noStrike" dirty="0">
                          <a:solidFill>
                            <a:srgbClr val="000000"/>
                          </a:solidFill>
                          <a:effectLst/>
                          <a:latin typeface="Open Sans"/>
                        </a:rPr>
                        <a:t>Name of Trade</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7B7B7"/>
                    </a:solidFill>
                  </a:tcPr>
                </a:tc>
                <a:tc>
                  <a:txBody>
                    <a:bodyPr/>
                    <a:lstStyle/>
                    <a:p>
                      <a:pPr algn="ctr" fontAlgn="ctr"/>
                      <a:r>
                        <a:rPr lang="en-US" sz="1400" b="1" i="0" u="none" strike="noStrike">
                          <a:solidFill>
                            <a:srgbClr val="000000"/>
                          </a:solidFill>
                          <a:effectLst/>
                          <a:latin typeface="Open Sans"/>
                        </a:rPr>
                        <a:t>Total Completed</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7B7B7"/>
                    </a:solidFill>
                  </a:tcPr>
                </a:tc>
                <a:tc>
                  <a:txBody>
                    <a:bodyPr/>
                    <a:lstStyle/>
                    <a:p>
                      <a:pPr algn="ctr" fontAlgn="ctr"/>
                      <a:r>
                        <a:rPr lang="en-US" sz="1400" b="1" i="0" u="none" strike="noStrike">
                          <a:solidFill>
                            <a:srgbClr val="000000"/>
                          </a:solidFill>
                          <a:effectLst/>
                          <a:latin typeface="Open Sans"/>
                        </a:rPr>
                        <a:t>Total Continuing</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7B7B7"/>
                    </a:solidFill>
                  </a:tcPr>
                </a:tc>
                <a:tc>
                  <a:txBody>
                    <a:bodyPr/>
                    <a:lstStyle/>
                    <a:p>
                      <a:pPr algn="ctr" fontAlgn="ctr"/>
                      <a:r>
                        <a:rPr lang="en-US" sz="1400" b="1" i="0" u="none" strike="noStrike">
                          <a:solidFill>
                            <a:srgbClr val="000000"/>
                          </a:solidFill>
                          <a:effectLst/>
                          <a:latin typeface="Open Sans"/>
                        </a:rPr>
                        <a:t>Total</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7B7B7"/>
                    </a:solidFill>
                  </a:tcPr>
                </a:tc>
              </a:tr>
              <a:tr h="632512">
                <a:tc>
                  <a:txBody>
                    <a:bodyPr/>
                    <a:lstStyle/>
                    <a:p>
                      <a:pPr algn="ctr" fontAlgn="ctr"/>
                      <a:r>
                        <a:rPr lang="en-US" sz="1400" b="1" i="0" u="none" strike="noStrike" dirty="0">
                          <a:solidFill>
                            <a:srgbClr val="000000"/>
                          </a:solidFill>
                          <a:effectLst/>
                          <a:latin typeface="Open Sans"/>
                        </a:rPr>
                        <a:t>2011</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7B7B7"/>
                    </a:solidFill>
                  </a:tcPr>
                </a:tc>
                <a:tc>
                  <a:txBody>
                    <a:bodyPr/>
                    <a:lstStyle/>
                    <a:p>
                      <a:pPr algn="ctr" fontAlgn="ctr"/>
                      <a:r>
                        <a:rPr lang="en-US" sz="1400" b="0" i="0" u="sng" strike="noStrike" dirty="0">
                          <a:solidFill>
                            <a:schemeClr val="bg1"/>
                          </a:solidFill>
                          <a:effectLst/>
                          <a:latin typeface="Open Sans"/>
                        </a:rPr>
                        <a:t>Automotive Service Technician</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400" b="0" i="0" u="none" strike="noStrike" dirty="0">
                          <a:solidFill>
                            <a:schemeClr val="tx1"/>
                          </a:solidFill>
                          <a:effectLst/>
                          <a:latin typeface="Open Sans"/>
                        </a:rPr>
                        <a:t>1,212</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400" b="0" i="0" u="none" strike="noStrike">
                          <a:solidFill>
                            <a:schemeClr val="tx1"/>
                          </a:solidFill>
                          <a:effectLst/>
                          <a:latin typeface="Open Sans"/>
                        </a:rPr>
                        <a:t>10,644</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400" b="0" i="0" u="none" strike="noStrike">
                          <a:solidFill>
                            <a:srgbClr val="695D46"/>
                          </a:solidFill>
                          <a:effectLst/>
                          <a:latin typeface="Open Sans"/>
                        </a:rPr>
                        <a:t>11,624</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r>
              <a:tr h="632512">
                <a:tc>
                  <a:txBody>
                    <a:bodyPr/>
                    <a:lstStyle/>
                    <a:p>
                      <a:pPr algn="ctr" fontAlgn="ctr"/>
                      <a:r>
                        <a:rPr lang="en-US" sz="1400" b="1" i="0" u="none" strike="noStrike" dirty="0">
                          <a:solidFill>
                            <a:srgbClr val="000000"/>
                          </a:solidFill>
                          <a:effectLst/>
                          <a:latin typeface="Open Sans"/>
                        </a:rPr>
                        <a:t>2012</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7B7B7"/>
                    </a:solidFill>
                  </a:tcPr>
                </a:tc>
                <a:tc>
                  <a:txBody>
                    <a:bodyPr/>
                    <a:lstStyle/>
                    <a:p>
                      <a:pPr algn="ctr" fontAlgn="ctr"/>
                      <a:r>
                        <a:rPr lang="en-US" sz="1400" b="0" i="0" u="sng" strike="noStrike" dirty="0">
                          <a:solidFill>
                            <a:schemeClr val="bg1"/>
                          </a:solidFill>
                          <a:effectLst/>
                          <a:latin typeface="Open Sans"/>
                        </a:rPr>
                        <a:t>Automotive Service Technician</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400" b="0" i="0" u="none" strike="noStrike">
                          <a:solidFill>
                            <a:schemeClr val="tx1"/>
                          </a:solidFill>
                          <a:effectLst/>
                          <a:latin typeface="Open Sans"/>
                        </a:rPr>
                        <a:t>1,338</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400" b="0" i="0" u="none" strike="noStrike" dirty="0">
                          <a:solidFill>
                            <a:schemeClr val="tx1"/>
                          </a:solidFill>
                          <a:effectLst/>
                          <a:latin typeface="Open Sans"/>
                        </a:rPr>
                        <a:t>11,215</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400" b="0" i="0" u="none" strike="noStrike">
                          <a:solidFill>
                            <a:srgbClr val="695D46"/>
                          </a:solidFill>
                          <a:effectLst/>
                          <a:latin typeface="Open Sans"/>
                        </a:rPr>
                        <a:t>12,201</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r>
              <a:tr h="632512">
                <a:tc>
                  <a:txBody>
                    <a:bodyPr/>
                    <a:lstStyle/>
                    <a:p>
                      <a:pPr algn="ctr" fontAlgn="ctr"/>
                      <a:r>
                        <a:rPr lang="en-US" sz="1600" b="1" i="0" u="none" strike="noStrike" dirty="0">
                          <a:solidFill>
                            <a:srgbClr val="000000"/>
                          </a:solidFill>
                          <a:effectLst/>
                          <a:latin typeface="Open Sans"/>
                        </a:rPr>
                        <a:t>2013</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7B7B7"/>
                    </a:solidFill>
                  </a:tcPr>
                </a:tc>
                <a:tc>
                  <a:txBody>
                    <a:bodyPr/>
                    <a:lstStyle/>
                    <a:p>
                      <a:pPr algn="ctr" fontAlgn="ctr"/>
                      <a:r>
                        <a:rPr lang="en-US" sz="1400" b="0" i="0" u="sng" strike="noStrike" dirty="0">
                          <a:solidFill>
                            <a:schemeClr val="bg1"/>
                          </a:solidFill>
                          <a:effectLst/>
                          <a:latin typeface="Open Sans"/>
                        </a:rPr>
                        <a:t>Electrician - Construction and Maintenance</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400" b="0" i="0" u="none" strike="noStrike">
                          <a:solidFill>
                            <a:schemeClr val="tx1"/>
                          </a:solidFill>
                          <a:effectLst/>
                          <a:latin typeface="Open Sans"/>
                        </a:rPr>
                        <a:t>2,581</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400" b="0" i="0" u="none" strike="noStrike" dirty="0">
                          <a:solidFill>
                            <a:schemeClr val="tx1"/>
                          </a:solidFill>
                          <a:effectLst/>
                          <a:latin typeface="Open Sans"/>
                        </a:rPr>
                        <a:t>9,265</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400" b="0" i="0" u="none" strike="noStrike">
                          <a:solidFill>
                            <a:srgbClr val="695D46"/>
                          </a:solidFill>
                          <a:effectLst/>
                          <a:latin typeface="Open Sans"/>
                        </a:rPr>
                        <a:t>10,230</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r>
              <a:tr h="662631">
                <a:tc>
                  <a:txBody>
                    <a:bodyPr/>
                    <a:lstStyle/>
                    <a:p>
                      <a:pPr algn="ctr" fontAlgn="ctr"/>
                      <a:r>
                        <a:rPr lang="en-US" sz="1600" b="1" i="0" u="none" strike="noStrike">
                          <a:solidFill>
                            <a:srgbClr val="000000"/>
                          </a:solidFill>
                          <a:effectLst/>
                          <a:latin typeface="Open Sans"/>
                        </a:rPr>
                        <a:t>2014</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7B7B7"/>
                    </a:solidFill>
                  </a:tcPr>
                </a:tc>
                <a:tc>
                  <a:txBody>
                    <a:bodyPr/>
                    <a:lstStyle/>
                    <a:p>
                      <a:pPr algn="ctr" fontAlgn="ctr"/>
                      <a:r>
                        <a:rPr lang="en-US" sz="1400" b="0" i="0" u="sng" strike="noStrike" dirty="0">
                          <a:solidFill>
                            <a:schemeClr val="bg1"/>
                          </a:solidFill>
                          <a:effectLst/>
                          <a:latin typeface="Open Sans"/>
                        </a:rPr>
                        <a:t>Automotive Service Technician</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400" b="0" i="0" u="none" strike="noStrike">
                          <a:solidFill>
                            <a:schemeClr val="tx1"/>
                          </a:solidFill>
                          <a:effectLst/>
                          <a:latin typeface="Open Sans"/>
                        </a:rPr>
                        <a:t>1,221</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400" b="0" i="0" u="none" strike="noStrike" dirty="0">
                          <a:solidFill>
                            <a:schemeClr val="tx1"/>
                          </a:solidFill>
                          <a:effectLst/>
                          <a:latin typeface="Open Sans"/>
                        </a:rPr>
                        <a:t>9,472</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400" b="0" i="0" u="none" strike="noStrike">
                          <a:solidFill>
                            <a:srgbClr val="695D46"/>
                          </a:solidFill>
                          <a:effectLst/>
                          <a:latin typeface="Open Sans"/>
                        </a:rPr>
                        <a:t>10,326</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r>
              <a:tr h="632512">
                <a:tc>
                  <a:txBody>
                    <a:bodyPr/>
                    <a:lstStyle/>
                    <a:p>
                      <a:pPr algn="ctr" fontAlgn="ctr"/>
                      <a:r>
                        <a:rPr lang="en-US" sz="1600" b="1" i="0" u="none" strike="noStrike">
                          <a:solidFill>
                            <a:srgbClr val="000000"/>
                          </a:solidFill>
                          <a:effectLst/>
                          <a:latin typeface="Open Sans"/>
                        </a:rPr>
                        <a:t>2015</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7B7B7"/>
                    </a:solidFill>
                  </a:tcPr>
                </a:tc>
                <a:tc>
                  <a:txBody>
                    <a:bodyPr/>
                    <a:lstStyle/>
                    <a:p>
                      <a:pPr algn="ctr" fontAlgn="ctr"/>
                      <a:r>
                        <a:rPr lang="en-US" sz="1400" b="0" i="0" u="sng" strike="noStrike" dirty="0">
                          <a:solidFill>
                            <a:schemeClr val="bg1"/>
                          </a:solidFill>
                          <a:effectLst/>
                          <a:latin typeface="Open Sans"/>
                        </a:rPr>
                        <a:t>Electrician - Construction and Maintenance</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400" b="0" i="0" u="none" strike="noStrike" dirty="0">
                          <a:solidFill>
                            <a:schemeClr val="tx1"/>
                          </a:solidFill>
                          <a:effectLst/>
                          <a:latin typeface="Open Sans"/>
                        </a:rPr>
                        <a:t>1,314</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400" b="0" i="0" u="none" strike="noStrike" dirty="0">
                          <a:solidFill>
                            <a:schemeClr val="tx1"/>
                          </a:solidFill>
                          <a:effectLst/>
                          <a:latin typeface="Open Sans"/>
                        </a:rPr>
                        <a:t>7,258</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400" b="0" i="0" u="none" strike="noStrike" dirty="0">
                          <a:solidFill>
                            <a:srgbClr val="695D46"/>
                          </a:solidFill>
                          <a:effectLst/>
                          <a:latin typeface="Open Sans"/>
                        </a:rPr>
                        <a:t>9,258</a:t>
                      </a:r>
                    </a:p>
                  </a:txBody>
                  <a:tcPr marL="6587" marR="6587" marT="658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r>
            </a:tbl>
          </a:graphicData>
        </a:graphic>
      </p:graphicFrame>
      <p:graphicFrame>
        <p:nvGraphicFramePr>
          <p:cNvPr id="9" name="Content Placeholder 8"/>
          <p:cNvGraphicFramePr>
            <a:graphicFrameLocks noGrp="1"/>
          </p:cNvGraphicFramePr>
          <p:nvPr>
            <p:ph sz="half" idx="2"/>
            <p:extLst>
              <p:ext uri="{D42A27DB-BD31-4B8C-83A1-F6EECF244321}">
                <p14:modId xmlns:p14="http://schemas.microsoft.com/office/powerpoint/2010/main" val="1283607669"/>
              </p:ext>
            </p:extLst>
          </p:nvPr>
        </p:nvGraphicFramePr>
        <p:xfrm>
          <a:off x="6226628" y="1714494"/>
          <a:ext cx="5791201" cy="4466969"/>
        </p:xfrm>
        <a:graphic>
          <a:graphicData uri="http://schemas.openxmlformats.org/drawingml/2006/table">
            <a:tbl>
              <a:tblPr/>
              <a:tblGrid>
                <a:gridCol w="752396"/>
                <a:gridCol w="3790576"/>
                <a:gridCol w="1248229"/>
              </a:tblGrid>
              <a:tr h="636815">
                <a:tc gridSpan="3">
                  <a:txBody>
                    <a:bodyPr/>
                    <a:lstStyle/>
                    <a:p>
                      <a:pPr algn="ctr" fontAlgn="ctr"/>
                      <a:r>
                        <a:rPr lang="en-US" sz="1600" b="1" i="0" u="none" strike="noStrike" dirty="0">
                          <a:solidFill>
                            <a:srgbClr val="FFFFFF"/>
                          </a:solidFill>
                          <a:effectLst/>
                          <a:latin typeface="Open Sans"/>
                        </a:rPr>
                        <a:t>Highest Apprenticeship Completion Rates by Year</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hMerge="1">
                  <a:txBody>
                    <a:bodyPr/>
                    <a:lstStyle/>
                    <a:p>
                      <a:endParaRPr lang="en-US"/>
                    </a:p>
                  </a:txBody>
                  <a:tcPr/>
                </a:tc>
                <a:tc hMerge="1">
                  <a:txBody>
                    <a:bodyPr/>
                    <a:lstStyle/>
                    <a:p>
                      <a:endParaRPr lang="en-US"/>
                    </a:p>
                  </a:txBody>
                  <a:tcPr/>
                </a:tc>
              </a:tr>
              <a:tr h="636815">
                <a:tc>
                  <a:txBody>
                    <a:bodyPr/>
                    <a:lstStyle/>
                    <a:p>
                      <a:pPr algn="ctr" fontAlgn="ctr"/>
                      <a:r>
                        <a:rPr lang="en-US" sz="1400" b="1" i="0" u="none" strike="noStrike" dirty="0" smtClean="0">
                          <a:solidFill>
                            <a:srgbClr val="000000"/>
                          </a:solidFill>
                          <a:effectLst/>
                          <a:latin typeface="Open Sans"/>
                        </a:rPr>
                        <a:t>Year</a:t>
                      </a:r>
                      <a:r>
                        <a:rPr lang="en-US" sz="1600" b="1" i="0" u="none" strike="noStrike" dirty="0">
                          <a:solidFill>
                            <a:srgbClr val="000000"/>
                          </a:solidFill>
                          <a:effectLst/>
                          <a:latin typeface="Open Sans"/>
                        </a:rPr>
                        <a:t> </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CCCC"/>
                    </a:solidFill>
                  </a:tcPr>
                </a:tc>
                <a:tc>
                  <a:txBody>
                    <a:bodyPr/>
                    <a:lstStyle/>
                    <a:p>
                      <a:pPr algn="ctr" fontAlgn="ctr"/>
                      <a:r>
                        <a:rPr lang="en-US" sz="1400" b="1" i="0" u="none" strike="noStrike" dirty="0">
                          <a:solidFill>
                            <a:srgbClr val="000000"/>
                          </a:solidFill>
                          <a:effectLst/>
                          <a:latin typeface="Open Sans"/>
                        </a:rPr>
                        <a:t>Name of Apprenticeship</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CCCC"/>
                    </a:solidFill>
                  </a:tcPr>
                </a:tc>
                <a:tc>
                  <a:txBody>
                    <a:bodyPr/>
                    <a:lstStyle/>
                    <a:p>
                      <a:pPr algn="ctr" fontAlgn="ctr"/>
                      <a:r>
                        <a:rPr lang="en-US" sz="1400" b="1" i="0" u="none" strike="noStrike" dirty="0">
                          <a:solidFill>
                            <a:srgbClr val="000000"/>
                          </a:solidFill>
                          <a:effectLst/>
                          <a:latin typeface="Open Sans"/>
                        </a:rPr>
                        <a:t>% Completion Rate</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CCCC"/>
                    </a:solidFill>
                  </a:tcPr>
                </a:tc>
              </a:tr>
              <a:tr h="636815">
                <a:tc>
                  <a:txBody>
                    <a:bodyPr/>
                    <a:lstStyle/>
                    <a:p>
                      <a:pPr algn="ctr" fontAlgn="ctr"/>
                      <a:r>
                        <a:rPr lang="en-US" sz="1400" b="1" i="0" u="none" strike="noStrike" dirty="0">
                          <a:solidFill>
                            <a:srgbClr val="000000"/>
                          </a:solidFill>
                          <a:effectLst/>
                          <a:latin typeface="Open Sans"/>
                        </a:rPr>
                        <a:t>2011</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CCCC"/>
                    </a:solidFill>
                  </a:tcPr>
                </a:tc>
                <a:tc>
                  <a:txBody>
                    <a:bodyPr/>
                    <a:lstStyle/>
                    <a:p>
                      <a:pPr algn="ctr" fontAlgn="ctr"/>
                      <a:r>
                        <a:rPr lang="en-US" sz="1400" b="0" i="0" u="none" strike="noStrike" dirty="0">
                          <a:solidFill>
                            <a:schemeClr val="bg1"/>
                          </a:solidFill>
                          <a:effectLst/>
                          <a:latin typeface="Open Sans"/>
                        </a:rPr>
                        <a:t>Construction Craft Worker</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10000"/>
                        <a:lumOff val="90000"/>
                      </a:schemeClr>
                    </a:solidFill>
                  </a:tcPr>
                </a:tc>
                <a:tc>
                  <a:txBody>
                    <a:bodyPr/>
                    <a:lstStyle/>
                    <a:p>
                      <a:pPr algn="ctr" fontAlgn="ctr"/>
                      <a:r>
                        <a:rPr lang="en-US" sz="1400" b="0" i="0" u="none" strike="noStrike" dirty="0">
                          <a:solidFill>
                            <a:schemeClr val="tx1"/>
                          </a:solidFill>
                          <a:effectLst/>
                          <a:latin typeface="Open Sans"/>
                        </a:rPr>
                        <a:t>77.80%</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36815">
                <a:tc>
                  <a:txBody>
                    <a:bodyPr/>
                    <a:lstStyle/>
                    <a:p>
                      <a:pPr algn="ctr" fontAlgn="ctr"/>
                      <a:r>
                        <a:rPr lang="en-US" sz="1400" b="1" i="0" u="none" strike="noStrike" dirty="0">
                          <a:solidFill>
                            <a:srgbClr val="000000"/>
                          </a:solidFill>
                          <a:effectLst/>
                          <a:latin typeface="Open Sans"/>
                        </a:rPr>
                        <a:t>2012</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CCCC"/>
                    </a:solidFill>
                  </a:tcPr>
                </a:tc>
                <a:tc>
                  <a:txBody>
                    <a:bodyPr/>
                    <a:lstStyle/>
                    <a:p>
                      <a:pPr marL="0" algn="ctr" defTabSz="914400" rtl="0" eaLnBrk="1" fontAlgn="ctr" latinLnBrk="0" hangingPunct="1"/>
                      <a:r>
                        <a:rPr lang="en-US" sz="1400" b="0" i="0" u="none" strike="noStrike" kern="1200" dirty="0">
                          <a:solidFill>
                            <a:schemeClr val="bg1"/>
                          </a:solidFill>
                          <a:effectLst/>
                          <a:latin typeface="Open Sans"/>
                          <a:ea typeface="+mn-ea"/>
                          <a:cs typeface="+mn-cs"/>
                        </a:rPr>
                        <a:t>Electrician (Signal Maintenance) (TTC) and Light Rail Overhead Contact Systems Line-Person</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10000"/>
                        <a:lumOff val="90000"/>
                      </a:schemeClr>
                    </a:solidFill>
                  </a:tcPr>
                </a:tc>
                <a:tc>
                  <a:txBody>
                    <a:bodyPr/>
                    <a:lstStyle/>
                    <a:p>
                      <a:pPr algn="ctr" fontAlgn="ctr"/>
                      <a:r>
                        <a:rPr lang="en-US" sz="1400" b="0" i="0" u="none" strike="noStrike" dirty="0">
                          <a:solidFill>
                            <a:schemeClr val="tx1"/>
                          </a:solidFill>
                          <a:effectLst/>
                          <a:latin typeface="Open Sans"/>
                        </a:rPr>
                        <a:t>50.00%</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36815">
                <a:tc>
                  <a:txBody>
                    <a:bodyPr/>
                    <a:lstStyle/>
                    <a:p>
                      <a:pPr algn="ctr" fontAlgn="ctr"/>
                      <a:r>
                        <a:rPr lang="en-US" sz="1400" b="1" i="0" u="none" strike="noStrike" dirty="0">
                          <a:solidFill>
                            <a:srgbClr val="000000"/>
                          </a:solidFill>
                          <a:effectLst/>
                          <a:latin typeface="Open Sans"/>
                        </a:rPr>
                        <a:t>2013</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CCCC"/>
                    </a:solidFill>
                  </a:tcPr>
                </a:tc>
                <a:tc>
                  <a:txBody>
                    <a:bodyPr/>
                    <a:lstStyle/>
                    <a:p>
                      <a:pPr marL="0" algn="ctr" defTabSz="914400" rtl="0" eaLnBrk="1" fontAlgn="ctr" latinLnBrk="0" hangingPunct="1"/>
                      <a:r>
                        <a:rPr lang="en-US" sz="1400" b="0" i="0" u="none" strike="noStrike" kern="1200" dirty="0">
                          <a:solidFill>
                            <a:schemeClr val="bg1"/>
                          </a:solidFill>
                          <a:effectLst/>
                          <a:latin typeface="Open Sans"/>
                          <a:ea typeface="+mn-ea"/>
                          <a:cs typeface="+mn-cs"/>
                        </a:rPr>
                        <a:t>Ironworker - Structural and Ornamental</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10000"/>
                        <a:lumOff val="90000"/>
                      </a:schemeClr>
                    </a:solidFill>
                  </a:tcPr>
                </a:tc>
                <a:tc>
                  <a:txBody>
                    <a:bodyPr/>
                    <a:lstStyle/>
                    <a:p>
                      <a:pPr algn="ctr" fontAlgn="ctr"/>
                      <a:r>
                        <a:rPr lang="en-US" sz="1400" b="0" i="0" u="none" strike="noStrike" dirty="0">
                          <a:solidFill>
                            <a:schemeClr val="tx1"/>
                          </a:solidFill>
                          <a:effectLst/>
                          <a:latin typeface="Open Sans"/>
                        </a:rPr>
                        <a:t>66.70%</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36815">
                <a:tc>
                  <a:txBody>
                    <a:bodyPr/>
                    <a:lstStyle/>
                    <a:p>
                      <a:pPr algn="ctr" fontAlgn="ctr"/>
                      <a:r>
                        <a:rPr lang="en-US" sz="1400" b="1" i="0" u="none" strike="noStrike" dirty="0">
                          <a:solidFill>
                            <a:srgbClr val="000000"/>
                          </a:solidFill>
                          <a:effectLst/>
                          <a:latin typeface="Open Sans"/>
                        </a:rPr>
                        <a:t>2014</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CCCC"/>
                    </a:solidFill>
                  </a:tcPr>
                </a:tc>
                <a:tc>
                  <a:txBody>
                    <a:bodyPr/>
                    <a:lstStyle/>
                    <a:p>
                      <a:pPr marL="0" algn="ctr" defTabSz="914400" rtl="0" eaLnBrk="1" fontAlgn="ctr" latinLnBrk="0" hangingPunct="1"/>
                      <a:r>
                        <a:rPr lang="en-US" sz="1400" b="0" i="0" u="none" strike="noStrike" kern="1200" dirty="0">
                          <a:solidFill>
                            <a:schemeClr val="bg1"/>
                          </a:solidFill>
                          <a:effectLst/>
                          <a:latin typeface="Open Sans"/>
                          <a:ea typeface="+mn-ea"/>
                          <a:cs typeface="+mn-cs"/>
                        </a:rPr>
                        <a:t>Information Technology - Contact Centre Technical Support Agent</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10000"/>
                        <a:lumOff val="90000"/>
                      </a:schemeClr>
                    </a:solidFill>
                  </a:tcPr>
                </a:tc>
                <a:tc>
                  <a:txBody>
                    <a:bodyPr/>
                    <a:lstStyle/>
                    <a:p>
                      <a:pPr algn="ctr" fontAlgn="ctr"/>
                      <a:r>
                        <a:rPr lang="en-US" sz="1400" b="0" i="0" u="none" strike="noStrike" dirty="0">
                          <a:solidFill>
                            <a:schemeClr val="tx1"/>
                          </a:solidFill>
                          <a:effectLst/>
                          <a:latin typeface="Open Sans"/>
                        </a:rPr>
                        <a:t>50.00%</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36815">
                <a:tc>
                  <a:txBody>
                    <a:bodyPr/>
                    <a:lstStyle/>
                    <a:p>
                      <a:pPr algn="ctr" fontAlgn="ctr"/>
                      <a:r>
                        <a:rPr lang="en-US" sz="1400" b="1" i="0" u="none" strike="noStrike" dirty="0">
                          <a:solidFill>
                            <a:srgbClr val="000000"/>
                          </a:solidFill>
                          <a:effectLst/>
                          <a:latin typeface="Open Sans"/>
                        </a:rPr>
                        <a:t>2015</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CCCC"/>
                    </a:solidFill>
                  </a:tcPr>
                </a:tc>
                <a:tc>
                  <a:txBody>
                    <a:bodyPr/>
                    <a:lstStyle/>
                    <a:p>
                      <a:pPr marL="0" algn="ctr" defTabSz="914400" rtl="0" eaLnBrk="1" fontAlgn="ctr" latinLnBrk="0" hangingPunct="1"/>
                      <a:r>
                        <a:rPr lang="en-US" sz="1400" b="0" i="0" u="none" strike="noStrike" kern="1200" dirty="0">
                          <a:solidFill>
                            <a:schemeClr val="bg1"/>
                          </a:solidFill>
                          <a:effectLst/>
                          <a:latin typeface="Open Sans"/>
                          <a:ea typeface="+mn-ea"/>
                          <a:cs typeface="+mn-cs"/>
                        </a:rPr>
                        <a:t>Tractor-Trailer Commercial Driver</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10000"/>
                        <a:lumOff val="90000"/>
                      </a:schemeClr>
                    </a:solidFill>
                  </a:tcPr>
                </a:tc>
                <a:tc>
                  <a:txBody>
                    <a:bodyPr/>
                    <a:lstStyle/>
                    <a:p>
                      <a:pPr algn="ctr" fontAlgn="ctr"/>
                      <a:r>
                        <a:rPr lang="en-US" sz="1400" b="0" i="0" u="none" strike="noStrike" dirty="0">
                          <a:solidFill>
                            <a:schemeClr val="tx1"/>
                          </a:solidFill>
                          <a:effectLst/>
                          <a:latin typeface="Open Sans"/>
                        </a:rPr>
                        <a:t>40.00%</a:t>
                      </a:r>
                    </a:p>
                  </a:txBody>
                  <a:tcPr marL="5999" marR="5999" marT="599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372151415"/>
      </p:ext>
    </p:extLst>
  </p:cSld>
  <p:clrMapOvr>
    <a:masterClrMapping/>
  </p:clrMapOvr>
  <p:transition>
    <p:pull/>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427395"/>
            <a:ext cx="10972800" cy="2286000"/>
          </a:xfrm>
        </p:spPr>
        <p:txBody>
          <a:bodyPr>
            <a:noAutofit/>
          </a:bodyPr>
          <a:lstStyle/>
          <a:p>
            <a:pPr lvl="0"/>
            <a:r>
              <a:rPr lang="en-US" sz="3200" i="1" dirty="0" smtClean="0"/>
              <a:t>“ Many </a:t>
            </a:r>
            <a:r>
              <a:rPr lang="en-US" sz="3200" i="1" dirty="0"/>
              <a:t>apprentices may be dropping out of their particular trade training because their hourly wage relative to the number of hours they put in every week may not be rewarding enough to them, or they fear that the job market for their field is shrinking, which could have them jobless</a:t>
            </a:r>
            <a:r>
              <a:rPr lang="en-US" sz="3200" i="1" dirty="0" smtClean="0"/>
              <a:t>. ”</a:t>
            </a:r>
            <a:br>
              <a:rPr lang="en-US" sz="3200" i="1" dirty="0" smtClean="0"/>
            </a:br>
            <a:r>
              <a:rPr lang="en-US" sz="3200" i="1" dirty="0"/>
              <a:t/>
            </a:r>
            <a:br>
              <a:rPr lang="en-US" sz="3200" i="1" dirty="0"/>
            </a:br>
            <a:r>
              <a:rPr lang="en-US" sz="2000" dirty="0" smtClean="0"/>
              <a:t>  - Aryan Kukreja and Chris Chance</a:t>
            </a:r>
            <a:endParaRPr lang="en-US" sz="3200" u="none" strike="noStrike" dirty="0">
              <a:effectLst/>
            </a:endParaRPr>
          </a:p>
        </p:txBody>
      </p:sp>
      <p:sp>
        <p:nvSpPr>
          <p:cNvPr id="3" name="Text Placeholder 2"/>
          <p:cNvSpPr>
            <a:spLocks noGrp="1"/>
          </p:cNvSpPr>
          <p:nvPr>
            <p:ph type="body" idx="1"/>
          </p:nvPr>
        </p:nvSpPr>
        <p:spPr>
          <a:xfrm>
            <a:off x="603250" y="6035021"/>
            <a:ext cx="10972800" cy="450042"/>
          </a:xfrm>
        </p:spPr>
        <p:txBody>
          <a:bodyPr>
            <a:noAutofit/>
          </a:bodyPr>
          <a:lstStyle/>
          <a:p>
            <a:r>
              <a:rPr lang="en-US" sz="5400" b="1" dirty="0">
                <a:solidFill>
                  <a:schemeClr val="tx1"/>
                </a:solidFill>
              </a:rPr>
              <a:t>Hypothesis</a:t>
            </a:r>
          </a:p>
        </p:txBody>
      </p:sp>
    </p:spTree>
    <p:extLst>
      <p:ext uri="{BB962C8B-B14F-4D97-AF65-F5344CB8AC3E}">
        <p14:creationId xmlns:p14="http://schemas.microsoft.com/office/powerpoint/2010/main" val="823036105"/>
      </p:ext>
    </p:extLst>
  </p:cSld>
  <p:clrMapOvr>
    <a:masterClrMapping/>
  </p:clrMapOvr>
  <p:transition>
    <p:pull/>
  </p:transition>
  <p:timing>
    <p:tnLst>
      <p:par>
        <p:cTn id="1" dur="indefinite" restart="never" nodeType="tmRoot"/>
      </p:par>
    </p:tnLst>
  </p:timing>
</p:sld>
</file>

<file path=ppt/theme/theme1.xml><?xml version="1.0" encoding="utf-8"?>
<a:theme xmlns:a="http://schemas.openxmlformats.org/drawingml/2006/main" name="Science Project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60.potx" id="{B0D06C54-B873-49D2-AD73-EE9BB8599BFF}" vid="{334807F6-B3E0-4323-AC38-BDC7A606DAA1}"/>
    </a:ext>
  </a:extLst>
</a:theme>
</file>

<file path=ppt/theme/theme2.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Science project presentation (widescreen)</Template>
  <TotalTime>1146</TotalTime>
  <Words>850</Words>
  <Application>Microsoft Office PowerPoint</Application>
  <PresentationFormat>Widescreen</PresentationFormat>
  <Paragraphs>180</Paragraphs>
  <Slides>14</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Open Sans</vt:lpstr>
      <vt:lpstr>Science Project 16x9</vt:lpstr>
      <vt:lpstr>SAS PROJECT: ANALYZING TRENDS IN APPRENTICESHIP ENROLLMENT</vt:lpstr>
      <vt:lpstr>The Big Question:   Why are Apprenticeship Completion Rates in Ontario so Low?</vt:lpstr>
      <vt:lpstr>Overview of the Summative Project</vt:lpstr>
      <vt:lpstr>Major Tools and Research Sources Used</vt:lpstr>
      <vt:lpstr>Discussion Questions: Prior to Formulating Hypothesis</vt:lpstr>
      <vt:lpstr>How many Apprentices are there in Ontario?</vt:lpstr>
      <vt:lpstr>What is the Mean Age of Participants?</vt:lpstr>
      <vt:lpstr>Which Trades are the Most Popular and Which have the Highest Completion Rates?</vt:lpstr>
      <vt:lpstr>“ Many apprentices may be dropping out of their particular trade training because their hourly wage relative to the number of hours they put in every week may not be rewarding enough to them, or they fear that the job market for their field is shrinking, which could have them jobless. ”    - Aryan Kukreja and Chris Chance</vt:lpstr>
      <vt:lpstr>Hypothesis Verification: Analyzing Wage Data</vt:lpstr>
      <vt:lpstr>Data/Observations</vt:lpstr>
      <vt:lpstr>Conclusion</vt:lpstr>
      <vt:lpstr>Additional Notes</vt:lpstr>
      <vt:lpstr>Works Cited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Sanjay Kukreja</dc:creator>
  <cp:lastModifiedBy>Sanjay Kukreja</cp:lastModifiedBy>
  <cp:revision>33</cp:revision>
  <dcterms:created xsi:type="dcterms:W3CDTF">2017-06-04T12:45:59Z</dcterms:created>
  <dcterms:modified xsi:type="dcterms:W3CDTF">2017-06-05T14:20:03Z</dcterms:modified>
</cp:coreProperties>
</file>

<file path=docProps/thumbnail.jpeg>
</file>